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Default Extension="wav" ContentType="audio/wav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74" r:id="rId4"/>
    <p:sldId id="258" r:id="rId5"/>
    <p:sldId id="259" r:id="rId6"/>
    <p:sldId id="260" r:id="rId7"/>
    <p:sldId id="277" r:id="rId8"/>
    <p:sldId id="261" r:id="rId9"/>
    <p:sldId id="262" r:id="rId10"/>
    <p:sldId id="264" r:id="rId11"/>
    <p:sldId id="265" r:id="rId12"/>
    <p:sldId id="271" r:id="rId13"/>
    <p:sldId id="266" r:id="rId14"/>
    <p:sldId id="268" r:id="rId15"/>
    <p:sldId id="283" r:id="rId16"/>
    <p:sldId id="267" r:id="rId17"/>
    <p:sldId id="275" r:id="rId18"/>
    <p:sldId id="269" r:id="rId19"/>
    <p:sldId id="270" r:id="rId20"/>
    <p:sldId id="273" r:id="rId21"/>
    <p:sldId id="278" r:id="rId22"/>
    <p:sldId id="279" r:id="rId23"/>
    <p:sldId id="281" r:id="rId24"/>
    <p:sldId id="282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00"/>
    <a:srgbClr val="FF0066"/>
    <a:srgbClr val="FFFFFF"/>
    <a:srgbClr val="333300"/>
    <a:srgbClr val="FF9900"/>
    <a:srgbClr val="FFCC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DA6D85-2253-418E-9654-C13CD9F6DC5B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31BD7C-8972-4BB9-9D39-E8CB7E744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D96C2-85E3-4F26-8412-EF7EDEC28BA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F96BC-DC79-4645-B572-7CD61DF115E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D96C2-85E3-4F26-8412-EF7EDEC28BA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D96C2-85E3-4F26-8412-EF7EDEC28BA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9990FB-14D9-47C4-B59A-AFD23ABFA333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D96C2-85E3-4F26-8412-EF7EDEC28BA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D96C2-85E3-4F26-8412-EF7EDEC28BA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1BD7C-8972-4BB9-9D39-E8CB7E74461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D01DF-9DF9-41A7-ABA6-66044D75D433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7FB4D-8C4B-40BA-835F-301C91918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search?p=0&amp;ed=1&amp;text=%D0%BC%D1%8B%D0%BB%D1%8C%D0%BD%D1%8B%D0%B5%20%D0%BF%D1%83%D0%B7%D1%8B%D1%80%D0%B8%20%D0%BA%D0%B0%D1%80%D1%82%D0%B8%D0%BD%D0%BA%D0%B8&amp;spsite=fake-020-491188.ru&amp;img_url=s54.radikal.ru/i146/0904/f6/1da9e9900975.jpg&amp;rpt=simage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hyperlink" Target="http://images.yandex.ru/search?p=1&amp;ed=1&amp;text=%D0%B2%D0%BE%D0%B7%D0%B4%D1%83%D1%88%D0%BD%D1%8B%D0%B9%20%D1%88%D0%B0%D1%80%D0%B8%D0%BA&amp;spsite=fake-018-2870643.ru&amp;img_url=www.proza.ru/pics/2009/05/19/135.jpg&amp;rpt=simage" TargetMode="Externa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search?p=5&amp;ed=1&amp;text=%20%D0%BE%D0%BF%D1%8B%D1%82%20%D1%81%20%D1%88%D0%B0%D1%80%D0%BE%D0%BC%20%20%D0%9F%D0%B0%D1%81%D0%BA%D0%B0%D0%BB%D1%8F&amp;spsite=www.hde.kurganobl.ru&amp;img_url=www.hde.kurganobl.ru/dist/disk/Shcool/Book/Sprav_material/Mech/pic/0051r1.jpg&amp;rpt=simage" TargetMode="External"/><Relationship Id="rId3" Type="http://schemas.openxmlformats.org/officeDocument/2006/relationships/image" Target="../media/image18.gif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search?p=13&amp;ed=1&amp;text=%D1%88%D0%B0%D1%80%20%D0%9F%D0%B0%D1%81%D0%BA%D0%B0%D0%BB%D1%8F&amp;spsite=vpl54.narod.ru&amp;img_url=vpl54.narod.ru/images/Shar_Paskalja.gif&amp;rpt=simage" TargetMode="External"/><Relationship Id="rId5" Type="http://schemas.openxmlformats.org/officeDocument/2006/relationships/image" Target="../media/image19.jpeg"/><Relationship Id="rId4" Type="http://schemas.openxmlformats.org/officeDocument/2006/relationships/hyperlink" Target="http://images.yandex.ru/search?p=7&amp;ed=1&amp;text=%D1%88%D0%B0%D1%80%20%D0%9F%D0%B0%D1%81%D0%BA%D0%B0%D0%BB%D1%8F&amp;spsite=lab-plus.com.ua&amp;img_url=cs.getfrag.ru/np_8_9/2008/equipment/olma_ph/images/fullsize/1.35.jpg.jpg&amp;rpt=simage" TargetMode="External"/><Relationship Id="rId9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«Давление. Единицы давления»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abg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33400" y="2590800"/>
            <a:ext cx="79724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600" dirty="0">
                <a:latin typeface="Bookman Old Style" pitchFamily="18" charset="0"/>
              </a:rPr>
              <a:t>Рассмотрим опыт.</a:t>
            </a:r>
          </a:p>
        </p:txBody>
      </p:sp>
      <p:pic>
        <p:nvPicPr>
          <p:cNvPr id="7176" name="Picture 8" descr="d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4343400"/>
            <a:ext cx="1524000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196752"/>
            <a:ext cx="2901950" cy="29591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91880" y="4581128"/>
            <a:ext cx="56521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Итак, при уменьшении объема </a:t>
            </a:r>
            <a:endParaRPr lang="en-US" sz="2800" b="1" dirty="0" smtClean="0"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газа его давление </a:t>
            </a:r>
            <a:r>
              <a:rPr lang="en-US" sz="2800" b="1" dirty="0" smtClean="0">
                <a:latin typeface="Monotype Corsiva" pitchFamily="66" charset="0"/>
              </a:rPr>
              <a:t> </a:t>
            </a:r>
            <a:r>
              <a:rPr lang="ru-RU" sz="2800" b="1" dirty="0" smtClean="0">
                <a:latin typeface="Monotype Corsiva" pitchFamily="66" charset="0"/>
              </a:rPr>
              <a:t>увеличивается, </a:t>
            </a:r>
            <a:endParaRPr lang="en-US" sz="2800" b="1" dirty="0" smtClean="0"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а при увеличении объема </a:t>
            </a:r>
            <a:endParaRPr lang="en-US" sz="2800" b="1" dirty="0" smtClean="0"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давление уменьшается.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419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6" descr="3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88640"/>
            <a:ext cx="2862263" cy="2928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3071810"/>
            <a:ext cx="6429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Итак, давление тем больше, чем чаще и сильнее молекулы газа ударяются о стенки сосуда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214422"/>
            <a:ext cx="6429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Будет ли давление зависеть от температуры?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179512" y="764704"/>
            <a:ext cx="4896544" cy="2376264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ru-RU" sz="3600"/>
              <a:t>Давление</a:t>
            </a:r>
          </a:p>
          <a:p>
            <a:pPr algn="ctr"/>
            <a:r>
              <a:rPr kumimoji="0" lang="ru-RU" sz="3600"/>
              <a:t> твёрдых тел.</a:t>
            </a: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2411760" y="2420888"/>
            <a:ext cx="4968552" cy="259228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ru-RU" sz="3600"/>
              <a:t>Давление газа.</a:t>
            </a: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4211960" y="4221088"/>
            <a:ext cx="4464496" cy="223224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084168" y="4869160"/>
            <a:ext cx="10799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8390" y="2060848"/>
            <a:ext cx="631794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Передача давления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жидкостями.</a:t>
            </a:r>
          </a:p>
          <a:p>
            <a:pPr algn="ctr"/>
            <a:r>
              <a:rPr lang="ru-RU" sz="54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Закон Паскаля.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05c-i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1557338"/>
            <a:ext cx="6121400" cy="189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55576" y="332656"/>
            <a:ext cx="756489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600" dirty="0" smtClean="0">
                <a:latin typeface="Monotype Corsiva" pitchFamily="66" charset="0"/>
              </a:rPr>
              <a:t>Проведём эксперимент</a:t>
            </a:r>
            <a:endParaRPr lang="ru-RU" sz="6600" dirty="0">
              <a:latin typeface="Monotype Corsiva" pitchFamily="66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19672" y="3573016"/>
            <a:ext cx="57342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Удалось ли сжать воду?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3528" y="4581128"/>
            <a:ext cx="849694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Нет. Жидкости несжимаемы. Надавливаем на одну часть жидкости, это давление передаётся на другую!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2" descr="пруж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5084763"/>
            <a:ext cx="17621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5" descr="пруж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4149725"/>
            <a:ext cx="71913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6" descr="пруж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4149725"/>
            <a:ext cx="71913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10"/>
          <p:cNvSpPr>
            <a:spLocks noChangeArrowheads="1"/>
          </p:cNvSpPr>
          <p:nvPr/>
        </p:nvSpPr>
        <p:spPr bwMode="auto">
          <a:xfrm>
            <a:off x="4284663" y="2565400"/>
            <a:ext cx="3095625" cy="3095625"/>
          </a:xfrm>
          <a:prstGeom prst="rect">
            <a:avLst/>
          </a:prstGeom>
          <a:solidFill>
            <a:schemeClr val="accent1">
              <a:alpha val="5098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65" name="Oval 33" descr="Водяные капли"/>
          <p:cNvSpPr>
            <a:spLocks noChangeArrowheads="1"/>
          </p:cNvSpPr>
          <p:nvPr/>
        </p:nvSpPr>
        <p:spPr bwMode="auto">
          <a:xfrm>
            <a:off x="5076825" y="3500438"/>
            <a:ext cx="1512888" cy="1511300"/>
          </a:xfrm>
          <a:prstGeom prst="ellipse">
            <a:avLst/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7" name="Picture 23" descr="пруж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4149725"/>
            <a:ext cx="71913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4" descr="пруж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4149725"/>
            <a:ext cx="71913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9" descr="пруж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5084763"/>
            <a:ext cx="17621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0" name="Rectangle 6"/>
          <p:cNvSpPr>
            <a:spLocks noChangeArrowheads="1"/>
          </p:cNvSpPr>
          <p:nvPr/>
        </p:nvSpPr>
        <p:spPr bwMode="auto">
          <a:xfrm>
            <a:off x="900113" y="2565400"/>
            <a:ext cx="3095625" cy="3095625"/>
          </a:xfrm>
          <a:prstGeom prst="rect">
            <a:avLst/>
          </a:prstGeom>
          <a:solidFill>
            <a:schemeClr val="accent1">
              <a:alpha val="5098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WordArt 4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590391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9900"/>
                    </a:gs>
                  </a:gsLst>
                  <a:lin ang="5400000" scaled="1"/>
                </a:gradFill>
                <a:latin typeface="Georgia"/>
              </a:rPr>
              <a:t>мысленный эксперимент</a:t>
            </a:r>
          </a:p>
        </p:txBody>
      </p:sp>
      <p:sp>
        <p:nvSpPr>
          <p:cNvPr id="10252" name="Text Box 5"/>
          <p:cNvSpPr txBox="1">
            <a:spLocks noChangeArrowheads="1"/>
          </p:cNvSpPr>
          <p:nvPr/>
        </p:nvSpPr>
        <p:spPr bwMode="auto">
          <a:xfrm>
            <a:off x="827088" y="1052513"/>
            <a:ext cx="705643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00"/>
                </a:solidFill>
              </a:rPr>
              <a:t>в камере на пружинных стойках помещаются твёрдое тело и жидкость. Одинаково ли они передают оказываемое на них давление?</a:t>
            </a:r>
          </a:p>
        </p:txBody>
      </p:sp>
      <p:sp>
        <p:nvSpPr>
          <p:cNvPr id="10253" name="Rectangle 11"/>
          <p:cNvSpPr>
            <a:spLocks noChangeArrowheads="1"/>
          </p:cNvSpPr>
          <p:nvPr/>
        </p:nvSpPr>
        <p:spPr bwMode="auto">
          <a:xfrm>
            <a:off x="1619250" y="3860800"/>
            <a:ext cx="73025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4" name="Rectangle 12"/>
          <p:cNvSpPr>
            <a:spLocks noChangeArrowheads="1"/>
          </p:cNvSpPr>
          <p:nvPr/>
        </p:nvSpPr>
        <p:spPr bwMode="auto">
          <a:xfrm>
            <a:off x="3203575" y="3860800"/>
            <a:ext cx="73025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5003800" y="3860800"/>
            <a:ext cx="73025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6588125" y="3860800"/>
            <a:ext cx="73025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2051050" y="5013325"/>
            <a:ext cx="863600" cy="730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8" name="Rectangle 16"/>
          <p:cNvSpPr>
            <a:spLocks noChangeArrowheads="1"/>
          </p:cNvSpPr>
          <p:nvPr/>
        </p:nvSpPr>
        <p:spPr bwMode="auto">
          <a:xfrm>
            <a:off x="5364163" y="5013325"/>
            <a:ext cx="863600" cy="730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9" name="Rectangle 17" descr="Почтовая бумага"/>
          <p:cNvSpPr>
            <a:spLocks noChangeArrowheads="1"/>
          </p:cNvSpPr>
          <p:nvPr/>
        </p:nvSpPr>
        <p:spPr bwMode="auto">
          <a:xfrm>
            <a:off x="1692275" y="3429000"/>
            <a:ext cx="1511300" cy="15843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8459" name="AutoShape 27"/>
          <p:cNvSpPr>
            <a:spLocks noChangeArrowheads="1"/>
          </p:cNvSpPr>
          <p:nvPr/>
        </p:nvSpPr>
        <p:spPr bwMode="auto">
          <a:xfrm>
            <a:off x="2268538" y="2781300"/>
            <a:ext cx="358775" cy="649288"/>
          </a:xfrm>
          <a:prstGeom prst="downArrow">
            <a:avLst>
              <a:gd name="adj1" fmla="val 50000"/>
              <a:gd name="adj2" fmla="val 45243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60" name="AutoShape 28"/>
          <p:cNvSpPr>
            <a:spLocks noChangeArrowheads="1"/>
          </p:cNvSpPr>
          <p:nvPr/>
        </p:nvSpPr>
        <p:spPr bwMode="auto">
          <a:xfrm>
            <a:off x="5651500" y="2852738"/>
            <a:ext cx="360363" cy="647700"/>
          </a:xfrm>
          <a:prstGeom prst="downArrow">
            <a:avLst>
              <a:gd name="adj1" fmla="val 50000"/>
              <a:gd name="adj2" fmla="val 44934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6804025" y="3860800"/>
            <a:ext cx="73025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4787900" y="3860800"/>
            <a:ext cx="73025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63" name="Rectangle 31"/>
          <p:cNvSpPr>
            <a:spLocks noChangeArrowheads="1"/>
          </p:cNvSpPr>
          <p:nvPr/>
        </p:nvSpPr>
        <p:spPr bwMode="auto">
          <a:xfrm>
            <a:off x="5364163" y="5229225"/>
            <a:ext cx="863600" cy="730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64" name="AutoShape 32"/>
          <p:cNvSpPr>
            <a:spLocks noChangeArrowheads="1"/>
          </p:cNvSpPr>
          <p:nvPr/>
        </p:nvSpPr>
        <p:spPr bwMode="auto">
          <a:xfrm>
            <a:off x="5651500" y="2997200"/>
            <a:ext cx="360363" cy="647700"/>
          </a:xfrm>
          <a:prstGeom prst="downArrow">
            <a:avLst>
              <a:gd name="adj1" fmla="val 50000"/>
              <a:gd name="adj2" fmla="val 44934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68" name="Oval 36" descr="Водяные капли"/>
          <p:cNvSpPr>
            <a:spLocks noChangeArrowheads="1"/>
          </p:cNvSpPr>
          <p:nvPr/>
        </p:nvSpPr>
        <p:spPr bwMode="auto">
          <a:xfrm>
            <a:off x="4859338" y="3644900"/>
            <a:ext cx="1944687" cy="1584325"/>
          </a:xfrm>
          <a:prstGeom prst="ellipse">
            <a:avLst/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267" name="WordArt 37"/>
          <p:cNvSpPr>
            <a:spLocks noChangeArrowheads="1" noChangeShapeType="1" noTextEdit="1"/>
          </p:cNvSpPr>
          <p:nvPr/>
        </p:nvSpPr>
        <p:spPr bwMode="auto">
          <a:xfrm>
            <a:off x="900113" y="5734050"/>
            <a:ext cx="662463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9900"/>
                    </a:gs>
                  </a:gsLst>
                  <a:lin ang="5400000" scaled="1"/>
                </a:gradFill>
                <a:latin typeface="Georgia"/>
              </a:rPr>
              <a:t>в чем причина различия ?</a:t>
            </a:r>
          </a:p>
        </p:txBody>
      </p:sp>
      <p:sp>
        <p:nvSpPr>
          <p:cNvPr id="18470" name="AutoShape 38"/>
          <p:cNvSpPr>
            <a:spLocks noChangeArrowheads="1"/>
          </p:cNvSpPr>
          <p:nvPr/>
        </p:nvSpPr>
        <p:spPr bwMode="auto">
          <a:xfrm>
            <a:off x="2339975" y="4221163"/>
            <a:ext cx="215900" cy="287337"/>
          </a:xfrm>
          <a:prstGeom prst="downArrow">
            <a:avLst>
              <a:gd name="adj1" fmla="val 50000"/>
              <a:gd name="adj2" fmla="val 33272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71" name="AutoShape 39"/>
          <p:cNvSpPr>
            <a:spLocks noChangeArrowheads="1"/>
          </p:cNvSpPr>
          <p:nvPr/>
        </p:nvSpPr>
        <p:spPr bwMode="auto">
          <a:xfrm>
            <a:off x="5580063" y="4149725"/>
            <a:ext cx="504825" cy="503238"/>
          </a:xfrm>
          <a:custGeom>
            <a:avLst/>
            <a:gdLst>
              <a:gd name="T0" fmla="*/ 11798530 w 21600"/>
              <a:gd name="T1" fmla="*/ 5862233 h 21600"/>
              <a:gd name="T2" fmla="*/ 5899277 w 21600"/>
              <a:gd name="T3" fmla="*/ 11724466 h 21600"/>
              <a:gd name="T4" fmla="*/ 0 w 21600"/>
              <a:gd name="T5" fmla="*/ 5862233 h 21600"/>
              <a:gd name="T6" fmla="*/ 5899277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60 w 21600"/>
              <a:gd name="T13" fmla="*/ 8640 h 21600"/>
              <a:gd name="T14" fmla="*/ 19440 w 21600"/>
              <a:gd name="T15" fmla="*/ 1296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4320"/>
                </a:lnTo>
                <a:lnTo>
                  <a:pt x="8640" y="4320"/>
                </a:lnTo>
                <a:lnTo>
                  <a:pt x="8640" y="8640"/>
                </a:lnTo>
                <a:lnTo>
                  <a:pt x="4320" y="8640"/>
                </a:lnTo>
                <a:lnTo>
                  <a:pt x="4320" y="6480"/>
                </a:lnTo>
                <a:lnTo>
                  <a:pt x="0" y="10800"/>
                </a:lnTo>
                <a:lnTo>
                  <a:pt x="4320" y="15120"/>
                </a:lnTo>
                <a:lnTo>
                  <a:pt x="4320" y="12960"/>
                </a:lnTo>
                <a:lnTo>
                  <a:pt x="8640" y="12960"/>
                </a:lnTo>
                <a:lnTo>
                  <a:pt x="8640" y="17280"/>
                </a:lnTo>
                <a:lnTo>
                  <a:pt x="6480" y="17280"/>
                </a:lnTo>
                <a:lnTo>
                  <a:pt x="10800" y="21600"/>
                </a:lnTo>
                <a:lnTo>
                  <a:pt x="15120" y="17280"/>
                </a:lnTo>
                <a:lnTo>
                  <a:pt x="12960" y="17280"/>
                </a:lnTo>
                <a:lnTo>
                  <a:pt x="12960" y="12960"/>
                </a:lnTo>
                <a:lnTo>
                  <a:pt x="17280" y="12960"/>
                </a:lnTo>
                <a:lnTo>
                  <a:pt x="17280" y="15120"/>
                </a:lnTo>
                <a:lnTo>
                  <a:pt x="21600" y="10800"/>
                </a:lnTo>
                <a:lnTo>
                  <a:pt x="17280" y="6480"/>
                </a:lnTo>
                <a:lnTo>
                  <a:pt x="17280" y="8640"/>
                </a:lnTo>
                <a:lnTo>
                  <a:pt x="12960" y="8640"/>
                </a:lnTo>
                <a:lnTo>
                  <a:pt x="12960" y="4320"/>
                </a:lnTo>
                <a:lnTo>
                  <a:pt x="15120" y="432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repeatCount="indefinite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36994E-6 L -3.05556E-6 0.03145 " pathEditMode="relative" ptsTypes="AA">
                                      <p:cBhvr>
                                        <p:cTn id="10" dur="2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31214E-6 L 3.05556E-6 0.03144 " pathEditMode="relative" ptsTypes="AA">
                                      <p:cBhvr>
                                        <p:cTn id="15" dur="2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08092E-6 L -3.61111E-6 0.03145 " pathEditMode="relative" ptsTypes="AA">
                                      <p:cBhvr>
                                        <p:cTn id="17" dur="2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2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5" grpId="0" animBg="1"/>
      <p:bldP spid="18445" grpId="0" animBg="1"/>
      <p:bldP spid="18446" grpId="0" animBg="1"/>
      <p:bldP spid="18447" grpId="0" animBg="1"/>
      <p:bldP spid="18449" grpId="0" animBg="1"/>
      <p:bldP spid="18459" grpId="0" animBg="1"/>
      <p:bldP spid="18459" grpId="1" animBg="1"/>
      <p:bldP spid="18460" grpId="0" animBg="1"/>
      <p:bldP spid="18460" grpId="1" animBg="1"/>
      <p:bldP spid="18460" grpId="2" animBg="1"/>
      <p:bldP spid="18461" grpId="0" animBg="1"/>
      <p:bldP spid="18462" grpId="0" animBg="1"/>
      <p:bldP spid="18463" grpId="0" animBg="1"/>
      <p:bldP spid="18464" grpId="0" animBg="1"/>
      <p:bldP spid="18468" grpId="0" animBg="1"/>
      <p:bldP spid="18470" grpId="0" animBg="1"/>
      <p:bldP spid="1847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51520" y="472604"/>
            <a:ext cx="66247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FFFF"/>
                </a:solidFill>
                <a:latin typeface="Monotype Corsiva" pitchFamily="66" charset="0"/>
              </a:rPr>
              <a:t>Мы  надуваем мыльные пузыри. Почему они приобретают форму шара?</a:t>
            </a:r>
            <a:endParaRPr lang="ru-RU" sz="4800" dirty="0">
              <a:solidFill>
                <a:srgbClr val="FFFFFF"/>
              </a:solidFill>
              <a:latin typeface="Monotype Corsiva" pitchFamily="66" charset="0"/>
            </a:endParaRPr>
          </a:p>
        </p:txBody>
      </p:sp>
      <p:pic>
        <p:nvPicPr>
          <p:cNvPr id="3" name="Рисунок 3" descr="http://im4-tub.yandex.net/i?id=68569577&amp;tov=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548680"/>
            <a:ext cx="211991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im0-tub.yandex.net/i?id=24086059&amp;tov=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603875"/>
            <a:ext cx="1944216" cy="212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3568948"/>
            <a:ext cx="66247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0000CC"/>
                </a:solidFill>
                <a:latin typeface="Monotype Corsiva" pitchFamily="66" charset="0"/>
              </a:rPr>
              <a:t>Мы  надуваем воздушный шарик. Почему он приобретает форму шара?</a:t>
            </a:r>
            <a:endParaRPr lang="ru-RU" sz="4800" dirty="0"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ska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2082800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4" descr="http://im4-tub.yandex.net/i?id=35770728&amp;tov=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844824"/>
            <a:ext cx="255123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5" descr="http://im4-tub.yandex.net/i?id=106980757&amp;tov=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476672"/>
            <a:ext cx="2369616" cy="307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6" descr="http://im3-tub.yandex.net/i?id=33399056&amp;tov=3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176" y="3645024"/>
            <a:ext cx="2376264" cy="305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347864" y="188640"/>
            <a:ext cx="21884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Трубка </a:t>
            </a:r>
          </a:p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Паскаля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23528" y="4149080"/>
            <a:ext cx="5616624" cy="24555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Давление , производимое на жидкость или газ, передается  в каждую точку жидкости или газа одинаково  по всем направлениям</a:t>
            </a: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11560" y="3717032"/>
            <a:ext cx="51845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ЗАКОН ПАСКАЛЯ: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solidFill>
                  <a:srgbClr val="002060"/>
                </a:solidFill>
                <a:latin typeface="Monotype Corsiva" pitchFamily="66" charset="0"/>
              </a:rPr>
              <a:t>Выразите в паскалях давление: 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10 кПа = ?</a:t>
            </a:r>
          </a:p>
          <a:p>
            <a:pPr marL="514350" indent="-514350">
              <a:buAutoNum type="arabicParenR"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0,1ГПа = ?</a:t>
            </a:r>
          </a:p>
          <a:p>
            <a:pPr marL="514350" indent="-514350">
              <a:buAutoNum type="arabicParenR"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0,025 кПа = ?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4322763" cy="1447800"/>
          </a:xfrm>
        </p:spPr>
        <p:txBody>
          <a:bodyPr/>
          <a:lstStyle/>
          <a:p>
            <a:r>
              <a:rPr lang="ru-RU" dirty="0"/>
              <a:t>Блез Паскаль</a:t>
            </a:r>
            <a:br>
              <a:rPr lang="ru-RU" dirty="0"/>
            </a:br>
            <a:r>
              <a:rPr lang="ru-RU" sz="3600" dirty="0"/>
              <a:t>(1623-1662)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1988" y="2781300"/>
            <a:ext cx="7772400" cy="3238500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800"/>
              <a:t>        Французский математик и физик, один из величайших умов </a:t>
            </a:r>
            <a:r>
              <a:rPr lang="en-US" sz="2800">
                <a:cs typeface="Times New Roman" pitchFamily="18" charset="0"/>
              </a:rPr>
              <a:t>XVII</a:t>
            </a:r>
            <a:r>
              <a:rPr lang="ru-RU" sz="2800">
                <a:cs typeface="Times New Roman" pitchFamily="18" charset="0"/>
              </a:rPr>
              <a:t> столетия.</a:t>
            </a:r>
            <a:r>
              <a:rPr lang="ru-RU" sz="2800"/>
              <a:t>  Он открыл и исследовал ряд важных свойств жидкостей и газов, интересными опытами доказал существование атмосферного давления. Его именем названа единица давления и популярный язык программирования. Блез Паскаль изобрёл счётную машину -  микрокалькулятор первого поколения.</a:t>
            </a:r>
          </a:p>
        </p:txBody>
      </p:sp>
      <p:pic>
        <p:nvPicPr>
          <p:cNvPr id="9220" name="Picture 4" descr="blaise_pascal_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60648"/>
            <a:ext cx="22860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3" descr="Рисунок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88" y="1293813"/>
            <a:ext cx="4176712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водолаз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738" y="4797425"/>
            <a:ext cx="4841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3778250" y="2349500"/>
            <a:ext cx="0" cy="3311525"/>
          </a:xfrm>
          <a:prstGeom prst="line">
            <a:avLst/>
          </a:prstGeom>
          <a:noFill/>
          <a:ln w="50800">
            <a:solidFill>
              <a:srgbClr val="0099FF"/>
            </a:solidFill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17415" name="Picture 7" descr="водолаз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738" y="2276475"/>
            <a:ext cx="4841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3419475" y="2565400"/>
            <a:ext cx="287338" cy="288925"/>
          </a:xfrm>
          <a:custGeom>
            <a:avLst/>
            <a:gdLst>
              <a:gd name="T0" fmla="*/ 3822367 w 21600"/>
              <a:gd name="T1" fmla="*/ 1932360 h 21600"/>
              <a:gd name="T2" fmla="*/ 1911184 w 21600"/>
              <a:gd name="T3" fmla="*/ 3864707 h 21600"/>
              <a:gd name="T4" fmla="*/ 0 w 21600"/>
              <a:gd name="T5" fmla="*/ 1932360 h 21600"/>
              <a:gd name="T6" fmla="*/ 1911184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60 w 21600"/>
              <a:gd name="T13" fmla="*/ 8640 h 21600"/>
              <a:gd name="T14" fmla="*/ 19440 w 21600"/>
              <a:gd name="T15" fmla="*/ 1296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4320"/>
                </a:lnTo>
                <a:lnTo>
                  <a:pt x="8640" y="4320"/>
                </a:lnTo>
                <a:lnTo>
                  <a:pt x="8640" y="8640"/>
                </a:lnTo>
                <a:lnTo>
                  <a:pt x="4320" y="8640"/>
                </a:lnTo>
                <a:lnTo>
                  <a:pt x="4320" y="6480"/>
                </a:lnTo>
                <a:lnTo>
                  <a:pt x="0" y="10800"/>
                </a:lnTo>
                <a:lnTo>
                  <a:pt x="4320" y="15120"/>
                </a:lnTo>
                <a:lnTo>
                  <a:pt x="4320" y="12960"/>
                </a:lnTo>
                <a:lnTo>
                  <a:pt x="8640" y="12960"/>
                </a:lnTo>
                <a:lnTo>
                  <a:pt x="8640" y="17280"/>
                </a:lnTo>
                <a:lnTo>
                  <a:pt x="6480" y="17280"/>
                </a:lnTo>
                <a:lnTo>
                  <a:pt x="10800" y="21600"/>
                </a:lnTo>
                <a:lnTo>
                  <a:pt x="15120" y="17280"/>
                </a:lnTo>
                <a:lnTo>
                  <a:pt x="12960" y="17280"/>
                </a:lnTo>
                <a:lnTo>
                  <a:pt x="12960" y="12960"/>
                </a:lnTo>
                <a:lnTo>
                  <a:pt x="17280" y="12960"/>
                </a:lnTo>
                <a:lnTo>
                  <a:pt x="17280" y="15120"/>
                </a:lnTo>
                <a:lnTo>
                  <a:pt x="21600" y="10800"/>
                </a:lnTo>
                <a:lnTo>
                  <a:pt x="17280" y="6480"/>
                </a:lnTo>
                <a:lnTo>
                  <a:pt x="17280" y="8640"/>
                </a:lnTo>
                <a:lnTo>
                  <a:pt x="12960" y="8640"/>
                </a:lnTo>
                <a:lnTo>
                  <a:pt x="12960" y="4320"/>
                </a:lnTo>
                <a:lnTo>
                  <a:pt x="15120" y="432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7" name="WordArt 9"/>
          <p:cNvSpPr>
            <a:spLocks noChangeArrowheads="1" noChangeShapeType="1" noTextEdit="1"/>
          </p:cNvSpPr>
          <p:nvPr/>
        </p:nvSpPr>
        <p:spPr bwMode="auto">
          <a:xfrm>
            <a:off x="2698750" y="2565400"/>
            <a:ext cx="2159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P</a:t>
            </a:r>
            <a:endParaRPr lang="ru-RU" sz="2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Georgia"/>
            </a:endParaRPr>
          </a:p>
        </p:txBody>
      </p:sp>
      <p:sp>
        <p:nvSpPr>
          <p:cNvPr id="17418" name="WordArt 10"/>
          <p:cNvSpPr>
            <a:spLocks noChangeArrowheads="1" noChangeShapeType="1" noTextEdit="1"/>
          </p:cNvSpPr>
          <p:nvPr/>
        </p:nvSpPr>
        <p:spPr bwMode="auto">
          <a:xfrm>
            <a:off x="827088" y="2852738"/>
            <a:ext cx="49688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CC99"/>
                    </a:gs>
                    <a:gs pos="100000">
                      <a:srgbClr val="FF9933"/>
                    </a:gs>
                  </a:gsLst>
                  <a:lin ang="5400000" scaled="1"/>
                </a:gradFill>
                <a:latin typeface="Georgia"/>
              </a:rPr>
              <a:t>закон Паскаля</a:t>
            </a:r>
          </a:p>
        </p:txBody>
      </p:sp>
      <p:sp>
        <p:nvSpPr>
          <p:cNvPr id="15369" name="WordArt 11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590391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9900"/>
                    </a:gs>
                  </a:gsLst>
                  <a:lin ang="5400000" scaled="1"/>
                </a:gradFill>
                <a:latin typeface="Georgia"/>
              </a:rPr>
              <a:t>анимированный опыт</a:t>
            </a:r>
          </a:p>
        </p:txBody>
      </p:sp>
      <p:sp>
        <p:nvSpPr>
          <p:cNvPr id="15371" name="Text Box 13"/>
          <p:cNvSpPr txBox="1">
            <a:spLocks noChangeArrowheads="1"/>
          </p:cNvSpPr>
          <p:nvPr/>
        </p:nvSpPr>
        <p:spPr bwMode="auto">
          <a:xfrm>
            <a:off x="755650" y="3357563"/>
            <a:ext cx="18716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/>
              <a:t>Закон Паскаля имеет интересное следствие: вне зависимости от формы и размеров сосуда давление внутри жидкости на одной и той же глубине одинаково. Докажем это утверждение. 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3995738" y="5734050"/>
            <a:ext cx="259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Давление одинаково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уст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532 L -0.00278 0.3618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91908E-6 L 3.05556E-6 0.36717 " pathEditMode="relative" ptsTypes="AA">
                                      <p:cBhvr>
                                        <p:cTn id="25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74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08092E-6 L 2.5E-6 0.345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3459 L 0.30712 0.345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6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17416" grpId="0" animBg="1"/>
      <p:bldP spid="17416" grpId="1" animBg="1"/>
      <p:bldP spid="17416" grpId="2" animBg="1"/>
      <p:bldP spid="17416" grpId="3" animBg="1"/>
      <p:bldP spid="17417" grpId="0" animBg="1"/>
      <p:bldP spid="17417" grpId="1" animBg="1"/>
      <p:bldP spid="17418" grpId="0" animBg="1"/>
      <p:bldP spid="174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323529" y="244475"/>
            <a:ext cx="4680519" cy="1312317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Закон Паскаля положен в основу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устройства многих механизмов.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i="1" u="sng" dirty="0" smtClean="0">
                <a:solidFill>
                  <a:srgbClr val="003300"/>
                </a:solidFill>
                <a:latin typeface="Monotype Corsiva" pitchFamily="66" charset="0"/>
                <a:ea typeface="+mj-ea"/>
                <a:cs typeface="+mj-cs"/>
              </a:rPr>
              <a:t>ПРИМЕНЕНИЕ: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251520" y="1628801"/>
            <a:ext cx="4032447" cy="576064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1. Гидравлический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пресс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4" name="Picture 4" descr="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8078" y="91658"/>
            <a:ext cx="2343762" cy="256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223811" y="2132856"/>
            <a:ext cx="4924253" cy="576064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2. Гидравлические подъёмники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139952" y="1196752"/>
            <a:ext cx="1368152" cy="720080"/>
          </a:xfrm>
          <a:prstGeom prst="straightConnector1">
            <a:avLst/>
          </a:prstGeom>
          <a:ln w="63500" cap="sq" cmpd="sng">
            <a:solidFill>
              <a:srgbClr val="FF0000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4" descr="9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4876" y="1196752"/>
            <a:ext cx="2539124" cy="300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9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2780928"/>
            <a:ext cx="3744912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 стрелкой 9"/>
          <p:cNvCxnSpPr/>
          <p:nvPr/>
        </p:nvCxnSpPr>
        <p:spPr>
          <a:xfrm>
            <a:off x="5076056" y="2420888"/>
            <a:ext cx="1872208" cy="504056"/>
          </a:xfrm>
          <a:prstGeom prst="straightConnector1">
            <a:avLst/>
          </a:prstGeom>
          <a:ln w="63500" cap="sq" cmpd="sng">
            <a:solidFill>
              <a:srgbClr val="FF0000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/>
          <p:cNvSpPr txBox="1">
            <a:spLocks noRot="1" noChangeArrowheads="1"/>
          </p:cNvSpPr>
          <p:nvPr/>
        </p:nvSpPr>
        <p:spPr>
          <a:xfrm>
            <a:off x="223811" y="2564904"/>
            <a:ext cx="4924253" cy="576064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3. Заправочные агрегаты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4" name="Picture 4" descr="1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4293703"/>
            <a:ext cx="2448272" cy="2519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 стрелкой 12"/>
          <p:cNvCxnSpPr/>
          <p:nvPr/>
        </p:nvCxnSpPr>
        <p:spPr>
          <a:xfrm>
            <a:off x="4355976" y="2924944"/>
            <a:ext cx="2808312" cy="2016224"/>
          </a:xfrm>
          <a:prstGeom prst="straightConnector1">
            <a:avLst/>
          </a:prstGeom>
          <a:ln w="63500" cap="sq" cmpd="sng">
            <a:solidFill>
              <a:srgbClr val="FF0000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1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4293096"/>
            <a:ext cx="273685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2"/>
          <p:cNvSpPr txBox="1">
            <a:spLocks noRot="1" noChangeArrowheads="1"/>
          </p:cNvSpPr>
          <p:nvPr/>
        </p:nvSpPr>
        <p:spPr>
          <a:xfrm>
            <a:off x="223811" y="2996952"/>
            <a:ext cx="4924253" cy="576064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4. Опрыскиватели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539552" y="3429000"/>
            <a:ext cx="216024" cy="1008112"/>
          </a:xfrm>
          <a:prstGeom prst="straightConnector1">
            <a:avLst/>
          </a:prstGeom>
          <a:ln w="63500" cap="sq" cmpd="sng">
            <a:solidFill>
              <a:srgbClr val="FF0000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4" descr="1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4598987"/>
            <a:ext cx="3867150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"/>
          <p:cNvSpPr txBox="1">
            <a:spLocks noRot="1" noChangeArrowheads="1"/>
          </p:cNvSpPr>
          <p:nvPr/>
        </p:nvSpPr>
        <p:spPr>
          <a:xfrm>
            <a:off x="943891" y="3429000"/>
            <a:ext cx="4924253" cy="576064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solidFill>
                  <a:srgbClr val="0000CC"/>
                </a:solidFill>
                <a:latin typeface="Monotype Corsiva" pitchFamily="66" charset="0"/>
                <a:ea typeface="+mj-ea"/>
                <a:cs typeface="+mj-cs"/>
              </a:rPr>
              <a:t>5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. Системы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водоснабжения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H="1">
            <a:off x="3491880" y="3933056"/>
            <a:ext cx="288032" cy="1224136"/>
          </a:xfrm>
          <a:prstGeom prst="straightConnector1">
            <a:avLst/>
          </a:prstGeom>
          <a:ln w="63500" cap="sq" cmpd="sng">
            <a:solidFill>
              <a:srgbClr val="FF0000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20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4"/>
          <p:cNvSpPr>
            <a:spLocks noChangeArrowheads="1" noChangeShapeType="1" noTextEdit="1"/>
          </p:cNvSpPr>
          <p:nvPr/>
        </p:nvSpPr>
        <p:spPr bwMode="auto">
          <a:xfrm>
            <a:off x="611560" y="188640"/>
            <a:ext cx="61214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006600"/>
                    </a:gs>
                  </a:gsLst>
                  <a:lin ang="5400000" scaled="1"/>
                </a:gradFill>
                <a:latin typeface="Georgia"/>
              </a:rPr>
              <a:t>проверь себя</a:t>
            </a: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251520" y="836712"/>
            <a:ext cx="7488832" cy="1296144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0" scaled="0"/>
          </a:gradFill>
          <a:ln w="25400" algn="ctr">
            <a:solidFill>
              <a:srgbClr val="008000"/>
            </a:solidFill>
            <a:miter lim="800000"/>
            <a:headEnd/>
            <a:tailEnd/>
          </a:ln>
        </p:spPr>
        <p:txBody>
          <a:bodyPr tIns="180000" anchor="ctr" anchorCtr="1"/>
          <a:lstStyle/>
          <a:p>
            <a:r>
              <a:rPr lang="ru-RU" sz="2400" dirty="0">
                <a:solidFill>
                  <a:srgbClr val="080808"/>
                </a:solidFill>
                <a:latin typeface="Monotype Corsiva" pitchFamily="66" charset="0"/>
              </a:rPr>
              <a:t>Если из мелкокалиберной винтовки выстрелить в варёное яйцо, то образуется отверстие. Если же выстрелить в сырое яйцо, то оно разлетится. Как объяснить это явление?</a:t>
            </a:r>
          </a:p>
          <a:p>
            <a:pPr algn="ctr"/>
            <a:endParaRPr lang="ru-RU" sz="1600" b="1" dirty="0">
              <a:solidFill>
                <a:srgbClr val="080808"/>
              </a:solidFill>
            </a:endParaRPr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 rot="-1454905">
            <a:off x="179577" y="2178692"/>
            <a:ext cx="3600271" cy="4284643"/>
          </a:xfrm>
          <a:prstGeom prst="ellipse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25400" algn="ctr">
            <a:solidFill>
              <a:srgbClr val="008000"/>
            </a:solidFill>
            <a:round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Monotype Corsiva" pitchFamily="66" charset="0"/>
              </a:rPr>
              <a:t>Будет ли </a:t>
            </a:r>
          </a:p>
          <a:p>
            <a:pPr algn="ctr">
              <a:defRPr/>
            </a:pPr>
            <a:r>
              <a:rPr lang="ru-RU" sz="2400" b="1" dirty="0">
                <a:latin typeface="Monotype Corsiva" pitchFamily="66" charset="0"/>
              </a:rPr>
              <a:t>зубная паста выдавливаться из</a:t>
            </a:r>
          </a:p>
          <a:p>
            <a:pPr algn="ctr">
              <a:defRPr/>
            </a:pPr>
            <a:r>
              <a:rPr lang="ru-RU" sz="2400" b="1" dirty="0">
                <a:latin typeface="Monotype Corsiva" pitchFamily="66" charset="0"/>
              </a:rPr>
              <a:t> тюбика в условиях состояния</a:t>
            </a:r>
          </a:p>
          <a:p>
            <a:pPr algn="ctr">
              <a:defRPr/>
            </a:pPr>
            <a:r>
              <a:rPr lang="ru-RU" sz="2400" b="1" dirty="0">
                <a:latin typeface="Monotype Corsiva" pitchFamily="66" charset="0"/>
              </a:rPr>
              <a:t>невесомости также, как в</a:t>
            </a:r>
          </a:p>
          <a:p>
            <a:pPr algn="ctr">
              <a:defRPr/>
            </a:pPr>
            <a:r>
              <a:rPr lang="ru-RU" sz="2400" b="1" dirty="0">
                <a:latin typeface="Monotype Corsiva" pitchFamily="66" charset="0"/>
              </a:rPr>
              <a:t>обычных  условиях?</a:t>
            </a:r>
          </a:p>
        </p:txBody>
      </p:sp>
      <p:sp>
        <p:nvSpPr>
          <p:cNvPr id="19461" name="AutoShape 7"/>
          <p:cNvSpPr>
            <a:spLocks noChangeArrowheads="1"/>
          </p:cNvSpPr>
          <p:nvPr/>
        </p:nvSpPr>
        <p:spPr bwMode="auto">
          <a:xfrm>
            <a:off x="4211960" y="4365104"/>
            <a:ext cx="4680520" cy="230425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25400" algn="ctr">
            <a:solidFill>
              <a:srgbClr val="00800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2400" dirty="0">
                <a:solidFill>
                  <a:srgbClr val="0000CC"/>
                </a:solidFill>
                <a:latin typeface="Monotype Corsiva" pitchFamily="66" charset="0"/>
              </a:rPr>
              <a:t>У костра можно </a:t>
            </a:r>
            <a:r>
              <a:rPr lang="ru-RU" sz="2400" dirty="0" smtClean="0">
                <a:solidFill>
                  <a:srgbClr val="0000CC"/>
                </a:solidFill>
                <a:latin typeface="Monotype Corsiva" pitchFamily="66" charset="0"/>
              </a:rPr>
              <a:t>видеть, как </a:t>
            </a:r>
            <a:r>
              <a:rPr lang="ru-RU" sz="2400" dirty="0">
                <a:solidFill>
                  <a:srgbClr val="0000CC"/>
                </a:solidFill>
                <a:latin typeface="Monotype Corsiva" pitchFamily="66" charset="0"/>
              </a:rPr>
              <a:t>от горящих </a:t>
            </a:r>
            <a:r>
              <a:rPr lang="ru-RU" sz="2400" dirty="0" smtClean="0">
                <a:solidFill>
                  <a:srgbClr val="0000CC"/>
                </a:solidFill>
                <a:latin typeface="Monotype Corsiva" pitchFamily="66" charset="0"/>
              </a:rPr>
              <a:t>поленьев с треском разлетаются  искры</a:t>
            </a:r>
            <a:r>
              <a:rPr lang="ru-RU" sz="2400" dirty="0">
                <a:solidFill>
                  <a:srgbClr val="0000CC"/>
                </a:solidFill>
                <a:latin typeface="Monotype Corsiva" pitchFamily="66" charset="0"/>
              </a:rPr>
              <a:t>. </a:t>
            </a:r>
            <a:endParaRPr lang="ru-RU" sz="2400" dirty="0" smtClean="0">
              <a:solidFill>
                <a:srgbClr val="0000CC"/>
              </a:solidFill>
              <a:latin typeface="Monotype Corsiva" pitchFamily="66" charset="0"/>
            </a:endParaRPr>
          </a:p>
          <a:p>
            <a:r>
              <a:rPr lang="ru-RU" sz="2400" dirty="0" smtClean="0">
                <a:solidFill>
                  <a:srgbClr val="0000CC"/>
                </a:solidFill>
                <a:latin typeface="Monotype Corsiva" pitchFamily="66" charset="0"/>
              </a:rPr>
              <a:t>Почему отскакивают </a:t>
            </a:r>
            <a:r>
              <a:rPr lang="ru-RU" sz="2400" dirty="0">
                <a:solidFill>
                  <a:srgbClr val="0000CC"/>
                </a:solidFill>
                <a:latin typeface="Monotype Corsiva" pitchFamily="66" charset="0"/>
              </a:rPr>
              <a:t>искры? </a:t>
            </a:r>
            <a:endParaRPr lang="ru-RU" sz="2400" dirty="0" smtClean="0">
              <a:solidFill>
                <a:srgbClr val="0000CC"/>
              </a:solidFill>
              <a:latin typeface="Monotype Corsiva" pitchFamily="66" charset="0"/>
            </a:endParaRPr>
          </a:p>
          <a:p>
            <a:r>
              <a:rPr lang="ru-RU" sz="2400" dirty="0" smtClean="0">
                <a:solidFill>
                  <a:srgbClr val="0000CC"/>
                </a:solidFill>
                <a:latin typeface="Monotype Corsiva" pitchFamily="66" charset="0"/>
              </a:rPr>
              <a:t>От каких дров </a:t>
            </a:r>
            <a:r>
              <a:rPr lang="ru-RU" sz="2400" dirty="0">
                <a:solidFill>
                  <a:srgbClr val="0000CC"/>
                </a:solidFill>
                <a:latin typeface="Monotype Corsiva" pitchFamily="66" charset="0"/>
              </a:rPr>
              <a:t>искр больше?</a:t>
            </a:r>
          </a:p>
          <a:p>
            <a:pPr algn="ctr"/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19466" name="Picture 13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5113" y="98107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5" descr="12T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56992"/>
            <a:ext cx="7048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с одним вырезанным углом 11"/>
          <p:cNvSpPr/>
          <p:nvPr/>
        </p:nvSpPr>
        <p:spPr>
          <a:xfrm>
            <a:off x="4932040" y="2276872"/>
            <a:ext cx="3816424" cy="1584176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Почему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взрыв снаряда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под водой губителен для всех живущих в воде организмов?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dirty="0" smtClean="0">
                <a:solidFill>
                  <a:srgbClr val="800080"/>
                </a:solidFill>
                <a:latin typeface="Monotype Corsiva" pitchFamily="66" charset="0"/>
                <a:cs typeface="Times New Roman" pitchFamily="18" charset="0"/>
              </a:rPr>
              <a:t>Домашнее задание: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476885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§ 35, 36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8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Упражнение 12,13,14 письменно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8"/>
          <p:cNvSpPr>
            <a:spLocks noChangeArrowheads="1"/>
          </p:cNvSpPr>
          <p:nvPr/>
        </p:nvSpPr>
        <p:spPr bwMode="auto">
          <a:xfrm>
            <a:off x="5580063" y="2419350"/>
            <a:ext cx="1512887" cy="23050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971550" y="981075"/>
            <a:ext cx="5903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в углу стоит стол, на столе стопка книг, будет ли оказывать давление стол на все стены? </a:t>
            </a: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2627313" y="2419350"/>
            <a:ext cx="2952750" cy="2303463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8197" name="AutoShape 11"/>
          <p:cNvSpPr>
            <a:spLocks noChangeArrowheads="1"/>
          </p:cNvSpPr>
          <p:nvPr/>
        </p:nvSpPr>
        <p:spPr bwMode="auto">
          <a:xfrm>
            <a:off x="1116013" y="1916113"/>
            <a:ext cx="1511300" cy="503237"/>
          </a:xfrm>
          <a:prstGeom prst="rtTriangle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AutoShape 12"/>
          <p:cNvSpPr>
            <a:spLocks noChangeArrowheads="1"/>
          </p:cNvSpPr>
          <p:nvPr/>
        </p:nvSpPr>
        <p:spPr bwMode="auto">
          <a:xfrm flipH="1">
            <a:off x="5580063" y="1916113"/>
            <a:ext cx="1511300" cy="503237"/>
          </a:xfrm>
          <a:prstGeom prst="rtTriangle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AutoShape 26"/>
          <p:cNvSpPr>
            <a:spLocks noChangeArrowheads="1"/>
          </p:cNvSpPr>
          <p:nvPr/>
        </p:nvSpPr>
        <p:spPr bwMode="auto">
          <a:xfrm flipV="1">
            <a:off x="1116013" y="4724400"/>
            <a:ext cx="1511300" cy="503238"/>
          </a:xfrm>
          <a:prstGeom prst="rtTriangle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AutoShape 27"/>
          <p:cNvSpPr>
            <a:spLocks noChangeArrowheads="1"/>
          </p:cNvSpPr>
          <p:nvPr/>
        </p:nvSpPr>
        <p:spPr bwMode="auto">
          <a:xfrm flipH="1" flipV="1">
            <a:off x="5580063" y="4724400"/>
            <a:ext cx="1511300" cy="503238"/>
          </a:xfrm>
          <a:prstGeom prst="rtTriangle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1" name="Rectangle 37"/>
          <p:cNvSpPr>
            <a:spLocks noChangeArrowheads="1"/>
          </p:cNvSpPr>
          <p:nvPr/>
        </p:nvSpPr>
        <p:spPr bwMode="auto">
          <a:xfrm>
            <a:off x="1116013" y="2419350"/>
            <a:ext cx="1511300" cy="230505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AutoShape 7"/>
          <p:cNvSpPr>
            <a:spLocks noChangeArrowheads="1"/>
          </p:cNvSpPr>
          <p:nvPr/>
        </p:nvSpPr>
        <p:spPr bwMode="auto">
          <a:xfrm>
            <a:off x="1116013" y="1916113"/>
            <a:ext cx="5976937" cy="503237"/>
          </a:xfrm>
          <a:custGeom>
            <a:avLst/>
            <a:gdLst>
              <a:gd name="T0" fmla="*/ 1447143764 w 21600"/>
              <a:gd name="T1" fmla="*/ 5862221 h 21600"/>
              <a:gd name="T2" fmla="*/ 826939096 w 21600"/>
              <a:gd name="T3" fmla="*/ 11724419 h 21600"/>
              <a:gd name="T4" fmla="*/ 206734774 w 21600"/>
              <a:gd name="T5" fmla="*/ 5862221 h 21600"/>
              <a:gd name="T6" fmla="*/ 82693909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AutoShape 25" descr="Папирус"/>
          <p:cNvSpPr>
            <a:spLocks noChangeArrowheads="1"/>
          </p:cNvSpPr>
          <p:nvPr/>
        </p:nvSpPr>
        <p:spPr bwMode="auto">
          <a:xfrm flipV="1">
            <a:off x="1116013" y="4724400"/>
            <a:ext cx="5976937" cy="504825"/>
          </a:xfrm>
          <a:custGeom>
            <a:avLst/>
            <a:gdLst>
              <a:gd name="T0" fmla="*/ 1447143764 w 21600"/>
              <a:gd name="T1" fmla="*/ 5899277 h 21600"/>
              <a:gd name="T2" fmla="*/ 826939096 w 21600"/>
              <a:gd name="T3" fmla="*/ 11798530 h 21600"/>
              <a:gd name="T4" fmla="*/ 206734774 w 21600"/>
              <a:gd name="T5" fmla="*/ 5899277 h 21600"/>
              <a:gd name="T6" fmla="*/ 82693909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Line 40"/>
          <p:cNvSpPr>
            <a:spLocks noChangeShapeType="1"/>
          </p:cNvSpPr>
          <p:nvPr/>
        </p:nvSpPr>
        <p:spPr bwMode="auto">
          <a:xfrm>
            <a:off x="1116013" y="1916113"/>
            <a:ext cx="0" cy="3311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5" name="Line 42"/>
          <p:cNvSpPr>
            <a:spLocks noChangeShapeType="1"/>
          </p:cNvSpPr>
          <p:nvPr/>
        </p:nvSpPr>
        <p:spPr bwMode="auto">
          <a:xfrm>
            <a:off x="7092950" y="1916113"/>
            <a:ext cx="0" cy="3311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6" name="Firewall"/>
          <p:cNvSpPr>
            <a:spLocks noEditPoints="1" noChangeArrowheads="1"/>
          </p:cNvSpPr>
          <p:nvPr/>
        </p:nvSpPr>
        <p:spPr bwMode="auto">
          <a:xfrm>
            <a:off x="2700338" y="4076700"/>
            <a:ext cx="1809750" cy="904875"/>
          </a:xfrm>
          <a:custGeom>
            <a:avLst/>
            <a:gdLst>
              <a:gd name="T0" fmla="*/ 0 w 21600"/>
              <a:gd name="T1" fmla="*/ 0 h 21600"/>
              <a:gd name="T2" fmla="*/ 75814694 w 21600"/>
              <a:gd name="T3" fmla="*/ 0 h 21600"/>
              <a:gd name="T4" fmla="*/ 151629388 w 21600"/>
              <a:gd name="T5" fmla="*/ 0 h 21600"/>
              <a:gd name="T6" fmla="*/ 147838633 w 21600"/>
              <a:gd name="T7" fmla="*/ 18953694 h 21600"/>
              <a:gd name="T8" fmla="*/ 147838633 w 21600"/>
              <a:gd name="T9" fmla="*/ 37907347 h 21600"/>
              <a:gd name="T10" fmla="*/ 75814694 w 21600"/>
              <a:gd name="T11" fmla="*/ 37907347 h 21600"/>
              <a:gd name="T12" fmla="*/ 3790756 w 21600"/>
              <a:gd name="T13" fmla="*/ 37907347 h 21600"/>
              <a:gd name="T14" fmla="*/ 3790756 w 21600"/>
              <a:gd name="T15" fmla="*/ 1895369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761 w 21600"/>
              <a:gd name="T25" fmla="*/ 22454 h 21600"/>
              <a:gd name="T26" fmla="*/ 21069 w 21600"/>
              <a:gd name="T27" fmla="*/ 3228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540" y="4628"/>
                </a:moveTo>
                <a:lnTo>
                  <a:pt x="0" y="4628"/>
                </a:lnTo>
                <a:lnTo>
                  <a:pt x="0" y="0"/>
                </a:lnTo>
                <a:lnTo>
                  <a:pt x="21600" y="0"/>
                </a:lnTo>
                <a:lnTo>
                  <a:pt x="21600" y="4628"/>
                </a:lnTo>
                <a:lnTo>
                  <a:pt x="21060" y="4628"/>
                </a:lnTo>
                <a:lnTo>
                  <a:pt x="21060" y="21600"/>
                </a:lnTo>
                <a:lnTo>
                  <a:pt x="540" y="21600"/>
                </a:lnTo>
                <a:lnTo>
                  <a:pt x="540" y="4628"/>
                </a:lnTo>
                <a:close/>
              </a:path>
              <a:path w="21600" h="21600" extrusionOk="0">
                <a:moveTo>
                  <a:pt x="540" y="4628"/>
                </a:moveTo>
                <a:lnTo>
                  <a:pt x="540" y="6171"/>
                </a:lnTo>
                <a:lnTo>
                  <a:pt x="2700" y="6171"/>
                </a:lnTo>
                <a:lnTo>
                  <a:pt x="2700" y="4628"/>
                </a:lnTo>
                <a:lnTo>
                  <a:pt x="540" y="4628"/>
                </a:lnTo>
                <a:close/>
              </a:path>
              <a:path w="21600" h="21600" extrusionOk="0">
                <a:moveTo>
                  <a:pt x="2700" y="4628"/>
                </a:moveTo>
                <a:lnTo>
                  <a:pt x="2700" y="6171"/>
                </a:lnTo>
                <a:lnTo>
                  <a:pt x="4860" y="6171"/>
                </a:lnTo>
                <a:lnTo>
                  <a:pt x="4860" y="4628"/>
                </a:lnTo>
                <a:lnTo>
                  <a:pt x="2700" y="4628"/>
                </a:lnTo>
                <a:close/>
              </a:path>
              <a:path w="21600" h="21600" extrusionOk="0">
                <a:moveTo>
                  <a:pt x="4860" y="4628"/>
                </a:moveTo>
                <a:lnTo>
                  <a:pt x="4860" y="6171"/>
                </a:lnTo>
                <a:lnTo>
                  <a:pt x="7020" y="6171"/>
                </a:lnTo>
                <a:lnTo>
                  <a:pt x="7020" y="4628"/>
                </a:lnTo>
                <a:lnTo>
                  <a:pt x="4860" y="4628"/>
                </a:lnTo>
                <a:close/>
              </a:path>
              <a:path w="21600" h="21600" extrusionOk="0">
                <a:moveTo>
                  <a:pt x="7020" y="4628"/>
                </a:moveTo>
                <a:lnTo>
                  <a:pt x="7020" y="6171"/>
                </a:lnTo>
                <a:lnTo>
                  <a:pt x="9180" y="6171"/>
                </a:lnTo>
                <a:lnTo>
                  <a:pt x="9180" y="4628"/>
                </a:lnTo>
                <a:lnTo>
                  <a:pt x="7020" y="4628"/>
                </a:lnTo>
                <a:close/>
              </a:path>
              <a:path w="21600" h="21600" extrusionOk="0">
                <a:moveTo>
                  <a:pt x="9180" y="4628"/>
                </a:moveTo>
                <a:lnTo>
                  <a:pt x="9180" y="6171"/>
                </a:lnTo>
                <a:lnTo>
                  <a:pt x="11340" y="6171"/>
                </a:lnTo>
                <a:lnTo>
                  <a:pt x="11340" y="4628"/>
                </a:lnTo>
                <a:lnTo>
                  <a:pt x="9180" y="4628"/>
                </a:lnTo>
                <a:close/>
              </a:path>
              <a:path w="21600" h="21600" extrusionOk="0">
                <a:moveTo>
                  <a:pt x="11340" y="4628"/>
                </a:moveTo>
                <a:lnTo>
                  <a:pt x="11340" y="6171"/>
                </a:lnTo>
                <a:lnTo>
                  <a:pt x="13500" y="6171"/>
                </a:lnTo>
                <a:lnTo>
                  <a:pt x="13500" y="4628"/>
                </a:lnTo>
                <a:lnTo>
                  <a:pt x="11340" y="4628"/>
                </a:lnTo>
                <a:close/>
              </a:path>
              <a:path w="21600" h="21600" extrusionOk="0">
                <a:moveTo>
                  <a:pt x="13500" y="4628"/>
                </a:moveTo>
                <a:lnTo>
                  <a:pt x="13500" y="6171"/>
                </a:lnTo>
                <a:lnTo>
                  <a:pt x="15660" y="6171"/>
                </a:lnTo>
                <a:lnTo>
                  <a:pt x="15660" y="4628"/>
                </a:lnTo>
                <a:lnTo>
                  <a:pt x="13500" y="4628"/>
                </a:lnTo>
                <a:close/>
              </a:path>
              <a:path w="21600" h="21600" extrusionOk="0">
                <a:moveTo>
                  <a:pt x="15660" y="4628"/>
                </a:moveTo>
                <a:lnTo>
                  <a:pt x="15660" y="6171"/>
                </a:lnTo>
                <a:lnTo>
                  <a:pt x="17820" y="6171"/>
                </a:lnTo>
                <a:lnTo>
                  <a:pt x="17820" y="4628"/>
                </a:lnTo>
                <a:lnTo>
                  <a:pt x="15660" y="4628"/>
                </a:lnTo>
                <a:close/>
              </a:path>
              <a:path w="21600" h="21600" extrusionOk="0">
                <a:moveTo>
                  <a:pt x="17820" y="4628"/>
                </a:moveTo>
                <a:lnTo>
                  <a:pt x="17820" y="6171"/>
                </a:lnTo>
                <a:lnTo>
                  <a:pt x="19980" y="6171"/>
                </a:lnTo>
                <a:lnTo>
                  <a:pt x="19980" y="4628"/>
                </a:lnTo>
                <a:lnTo>
                  <a:pt x="17820" y="4628"/>
                </a:lnTo>
                <a:close/>
              </a:path>
              <a:path w="21600" h="21600" extrusionOk="0">
                <a:moveTo>
                  <a:pt x="1620" y="6171"/>
                </a:moveTo>
                <a:lnTo>
                  <a:pt x="1620" y="7714"/>
                </a:lnTo>
                <a:lnTo>
                  <a:pt x="3779" y="7714"/>
                </a:lnTo>
                <a:lnTo>
                  <a:pt x="3779" y="6171"/>
                </a:lnTo>
                <a:lnTo>
                  <a:pt x="1620" y="6171"/>
                </a:lnTo>
                <a:close/>
              </a:path>
              <a:path w="21600" h="21600" extrusionOk="0">
                <a:moveTo>
                  <a:pt x="3779" y="6171"/>
                </a:moveTo>
                <a:lnTo>
                  <a:pt x="3779" y="7714"/>
                </a:lnTo>
                <a:lnTo>
                  <a:pt x="5940" y="7714"/>
                </a:lnTo>
                <a:lnTo>
                  <a:pt x="5940" y="6171"/>
                </a:lnTo>
                <a:lnTo>
                  <a:pt x="3779" y="6171"/>
                </a:lnTo>
                <a:close/>
              </a:path>
              <a:path w="21600" h="21600" extrusionOk="0">
                <a:moveTo>
                  <a:pt x="5940" y="6171"/>
                </a:moveTo>
                <a:lnTo>
                  <a:pt x="5940" y="7714"/>
                </a:lnTo>
                <a:lnTo>
                  <a:pt x="8100" y="7714"/>
                </a:lnTo>
                <a:lnTo>
                  <a:pt x="8100" y="6171"/>
                </a:lnTo>
                <a:lnTo>
                  <a:pt x="5940" y="6171"/>
                </a:lnTo>
                <a:close/>
              </a:path>
              <a:path w="21600" h="21600" extrusionOk="0">
                <a:moveTo>
                  <a:pt x="8100" y="6171"/>
                </a:moveTo>
                <a:lnTo>
                  <a:pt x="8100" y="7714"/>
                </a:lnTo>
                <a:lnTo>
                  <a:pt x="10260" y="7714"/>
                </a:lnTo>
                <a:lnTo>
                  <a:pt x="10260" y="6171"/>
                </a:lnTo>
                <a:lnTo>
                  <a:pt x="8100" y="6171"/>
                </a:lnTo>
                <a:close/>
              </a:path>
              <a:path w="21600" h="21600" extrusionOk="0">
                <a:moveTo>
                  <a:pt x="10260" y="6171"/>
                </a:moveTo>
                <a:lnTo>
                  <a:pt x="10260" y="7714"/>
                </a:lnTo>
                <a:lnTo>
                  <a:pt x="12419" y="7714"/>
                </a:lnTo>
                <a:lnTo>
                  <a:pt x="12419" y="6171"/>
                </a:lnTo>
                <a:lnTo>
                  <a:pt x="10260" y="6171"/>
                </a:lnTo>
                <a:close/>
              </a:path>
              <a:path w="21600" h="21600" extrusionOk="0">
                <a:moveTo>
                  <a:pt x="12419" y="6171"/>
                </a:moveTo>
                <a:lnTo>
                  <a:pt x="12419" y="7714"/>
                </a:lnTo>
                <a:lnTo>
                  <a:pt x="14580" y="7714"/>
                </a:lnTo>
                <a:lnTo>
                  <a:pt x="14580" y="6171"/>
                </a:lnTo>
                <a:lnTo>
                  <a:pt x="12419" y="6171"/>
                </a:lnTo>
                <a:close/>
              </a:path>
              <a:path w="21600" h="21600" extrusionOk="0">
                <a:moveTo>
                  <a:pt x="14580" y="6171"/>
                </a:moveTo>
                <a:lnTo>
                  <a:pt x="14580" y="7714"/>
                </a:lnTo>
                <a:lnTo>
                  <a:pt x="16740" y="7714"/>
                </a:lnTo>
                <a:lnTo>
                  <a:pt x="16740" y="6171"/>
                </a:lnTo>
                <a:lnTo>
                  <a:pt x="14580" y="6171"/>
                </a:lnTo>
                <a:close/>
              </a:path>
              <a:path w="21600" h="21600" extrusionOk="0">
                <a:moveTo>
                  <a:pt x="16740" y="6171"/>
                </a:moveTo>
                <a:lnTo>
                  <a:pt x="16740" y="7714"/>
                </a:lnTo>
                <a:lnTo>
                  <a:pt x="18900" y="7714"/>
                </a:lnTo>
                <a:lnTo>
                  <a:pt x="18900" y="6171"/>
                </a:lnTo>
                <a:lnTo>
                  <a:pt x="16740" y="6171"/>
                </a:lnTo>
                <a:close/>
              </a:path>
              <a:path w="21600" h="21600" extrusionOk="0">
                <a:moveTo>
                  <a:pt x="18900" y="6171"/>
                </a:moveTo>
                <a:lnTo>
                  <a:pt x="18900" y="7714"/>
                </a:lnTo>
                <a:lnTo>
                  <a:pt x="21060" y="7714"/>
                </a:lnTo>
                <a:lnTo>
                  <a:pt x="21060" y="6171"/>
                </a:lnTo>
                <a:lnTo>
                  <a:pt x="18900" y="6171"/>
                </a:lnTo>
                <a:close/>
              </a:path>
              <a:path w="21600" h="21600" extrusionOk="0">
                <a:moveTo>
                  <a:pt x="540" y="7714"/>
                </a:moveTo>
                <a:lnTo>
                  <a:pt x="540" y="9257"/>
                </a:lnTo>
                <a:lnTo>
                  <a:pt x="2700" y="9257"/>
                </a:lnTo>
                <a:lnTo>
                  <a:pt x="2700" y="7714"/>
                </a:lnTo>
                <a:lnTo>
                  <a:pt x="540" y="7714"/>
                </a:lnTo>
                <a:close/>
              </a:path>
              <a:path w="21600" h="21600" extrusionOk="0">
                <a:moveTo>
                  <a:pt x="2700" y="7714"/>
                </a:moveTo>
                <a:lnTo>
                  <a:pt x="2700" y="9257"/>
                </a:lnTo>
                <a:lnTo>
                  <a:pt x="4860" y="9257"/>
                </a:lnTo>
                <a:lnTo>
                  <a:pt x="4860" y="7714"/>
                </a:lnTo>
                <a:lnTo>
                  <a:pt x="2700" y="7714"/>
                </a:lnTo>
                <a:close/>
              </a:path>
              <a:path w="21600" h="21600" extrusionOk="0">
                <a:moveTo>
                  <a:pt x="4860" y="7714"/>
                </a:moveTo>
                <a:lnTo>
                  <a:pt x="4860" y="9257"/>
                </a:lnTo>
                <a:lnTo>
                  <a:pt x="7020" y="9257"/>
                </a:lnTo>
                <a:lnTo>
                  <a:pt x="7020" y="7714"/>
                </a:lnTo>
                <a:lnTo>
                  <a:pt x="4860" y="7714"/>
                </a:lnTo>
                <a:close/>
              </a:path>
              <a:path w="21600" h="21600" extrusionOk="0">
                <a:moveTo>
                  <a:pt x="7020" y="7714"/>
                </a:moveTo>
                <a:lnTo>
                  <a:pt x="7020" y="9257"/>
                </a:lnTo>
                <a:lnTo>
                  <a:pt x="9180" y="9257"/>
                </a:lnTo>
                <a:lnTo>
                  <a:pt x="9180" y="7714"/>
                </a:lnTo>
                <a:lnTo>
                  <a:pt x="7020" y="7714"/>
                </a:lnTo>
                <a:close/>
              </a:path>
              <a:path w="21600" h="21600" extrusionOk="0">
                <a:moveTo>
                  <a:pt x="9180" y="7714"/>
                </a:moveTo>
                <a:lnTo>
                  <a:pt x="9180" y="9257"/>
                </a:lnTo>
                <a:lnTo>
                  <a:pt x="11340" y="9257"/>
                </a:lnTo>
                <a:lnTo>
                  <a:pt x="11340" y="7714"/>
                </a:lnTo>
                <a:lnTo>
                  <a:pt x="9180" y="7714"/>
                </a:lnTo>
                <a:close/>
              </a:path>
              <a:path w="21600" h="21600" extrusionOk="0">
                <a:moveTo>
                  <a:pt x="11340" y="7714"/>
                </a:moveTo>
                <a:lnTo>
                  <a:pt x="11340" y="9257"/>
                </a:lnTo>
                <a:lnTo>
                  <a:pt x="13500" y="9257"/>
                </a:lnTo>
                <a:lnTo>
                  <a:pt x="13500" y="7714"/>
                </a:lnTo>
                <a:lnTo>
                  <a:pt x="11340" y="7714"/>
                </a:lnTo>
                <a:close/>
              </a:path>
              <a:path w="21600" h="21600" extrusionOk="0">
                <a:moveTo>
                  <a:pt x="13500" y="7714"/>
                </a:moveTo>
                <a:lnTo>
                  <a:pt x="13500" y="9257"/>
                </a:lnTo>
                <a:lnTo>
                  <a:pt x="15660" y="9257"/>
                </a:lnTo>
                <a:lnTo>
                  <a:pt x="15660" y="7714"/>
                </a:lnTo>
                <a:lnTo>
                  <a:pt x="13500" y="7714"/>
                </a:lnTo>
                <a:close/>
              </a:path>
              <a:path w="21600" h="21600" extrusionOk="0">
                <a:moveTo>
                  <a:pt x="15660" y="7714"/>
                </a:moveTo>
                <a:lnTo>
                  <a:pt x="15660" y="9257"/>
                </a:lnTo>
                <a:lnTo>
                  <a:pt x="17820" y="9257"/>
                </a:lnTo>
                <a:lnTo>
                  <a:pt x="17820" y="7714"/>
                </a:lnTo>
                <a:lnTo>
                  <a:pt x="15660" y="7714"/>
                </a:lnTo>
                <a:close/>
              </a:path>
              <a:path w="21600" h="21600" extrusionOk="0">
                <a:moveTo>
                  <a:pt x="17820" y="7714"/>
                </a:moveTo>
                <a:lnTo>
                  <a:pt x="17820" y="9257"/>
                </a:lnTo>
                <a:lnTo>
                  <a:pt x="19980" y="9257"/>
                </a:lnTo>
                <a:lnTo>
                  <a:pt x="19980" y="7714"/>
                </a:lnTo>
                <a:lnTo>
                  <a:pt x="17820" y="7714"/>
                </a:lnTo>
                <a:close/>
              </a:path>
              <a:path w="21600" h="21600" extrusionOk="0">
                <a:moveTo>
                  <a:pt x="1620" y="9257"/>
                </a:moveTo>
                <a:lnTo>
                  <a:pt x="1620" y="10800"/>
                </a:lnTo>
                <a:lnTo>
                  <a:pt x="3779" y="10800"/>
                </a:lnTo>
                <a:lnTo>
                  <a:pt x="3779" y="9257"/>
                </a:lnTo>
                <a:lnTo>
                  <a:pt x="1620" y="9257"/>
                </a:lnTo>
                <a:close/>
              </a:path>
              <a:path w="21600" h="21600" extrusionOk="0">
                <a:moveTo>
                  <a:pt x="3779" y="9257"/>
                </a:moveTo>
                <a:lnTo>
                  <a:pt x="3779" y="10800"/>
                </a:lnTo>
                <a:lnTo>
                  <a:pt x="5940" y="10800"/>
                </a:lnTo>
                <a:lnTo>
                  <a:pt x="5940" y="9257"/>
                </a:lnTo>
                <a:lnTo>
                  <a:pt x="3779" y="9257"/>
                </a:lnTo>
                <a:close/>
              </a:path>
              <a:path w="21600" h="21600" extrusionOk="0">
                <a:moveTo>
                  <a:pt x="5940" y="9257"/>
                </a:moveTo>
                <a:lnTo>
                  <a:pt x="5940" y="10800"/>
                </a:lnTo>
                <a:lnTo>
                  <a:pt x="8100" y="10800"/>
                </a:lnTo>
                <a:lnTo>
                  <a:pt x="8100" y="9257"/>
                </a:lnTo>
                <a:lnTo>
                  <a:pt x="5940" y="9257"/>
                </a:lnTo>
                <a:close/>
              </a:path>
              <a:path w="21600" h="21600" extrusionOk="0">
                <a:moveTo>
                  <a:pt x="8100" y="9257"/>
                </a:moveTo>
                <a:lnTo>
                  <a:pt x="8100" y="10800"/>
                </a:lnTo>
                <a:lnTo>
                  <a:pt x="10260" y="10800"/>
                </a:lnTo>
                <a:lnTo>
                  <a:pt x="10260" y="9257"/>
                </a:lnTo>
                <a:lnTo>
                  <a:pt x="8100" y="9257"/>
                </a:lnTo>
                <a:close/>
              </a:path>
              <a:path w="21600" h="21600" extrusionOk="0">
                <a:moveTo>
                  <a:pt x="10260" y="9257"/>
                </a:moveTo>
                <a:lnTo>
                  <a:pt x="10260" y="10800"/>
                </a:lnTo>
                <a:lnTo>
                  <a:pt x="12419" y="10800"/>
                </a:lnTo>
                <a:lnTo>
                  <a:pt x="12419" y="9257"/>
                </a:lnTo>
                <a:lnTo>
                  <a:pt x="10260" y="9257"/>
                </a:lnTo>
                <a:close/>
              </a:path>
              <a:path w="21600" h="21600" extrusionOk="0">
                <a:moveTo>
                  <a:pt x="12419" y="9257"/>
                </a:moveTo>
                <a:lnTo>
                  <a:pt x="12419" y="10800"/>
                </a:lnTo>
                <a:lnTo>
                  <a:pt x="14580" y="10800"/>
                </a:lnTo>
                <a:lnTo>
                  <a:pt x="14580" y="9257"/>
                </a:lnTo>
                <a:lnTo>
                  <a:pt x="12419" y="9257"/>
                </a:lnTo>
                <a:close/>
              </a:path>
              <a:path w="21600" h="21600" extrusionOk="0">
                <a:moveTo>
                  <a:pt x="14580" y="9257"/>
                </a:moveTo>
                <a:lnTo>
                  <a:pt x="14580" y="10800"/>
                </a:lnTo>
                <a:lnTo>
                  <a:pt x="16740" y="10800"/>
                </a:lnTo>
                <a:lnTo>
                  <a:pt x="16740" y="9257"/>
                </a:lnTo>
                <a:lnTo>
                  <a:pt x="14580" y="9257"/>
                </a:lnTo>
                <a:close/>
              </a:path>
              <a:path w="21600" h="21600" extrusionOk="0">
                <a:moveTo>
                  <a:pt x="16740" y="9257"/>
                </a:moveTo>
                <a:lnTo>
                  <a:pt x="16740" y="10800"/>
                </a:lnTo>
                <a:lnTo>
                  <a:pt x="18900" y="10800"/>
                </a:lnTo>
                <a:lnTo>
                  <a:pt x="18900" y="9257"/>
                </a:lnTo>
                <a:lnTo>
                  <a:pt x="16740" y="9257"/>
                </a:lnTo>
                <a:close/>
              </a:path>
              <a:path w="21600" h="21600" extrusionOk="0">
                <a:moveTo>
                  <a:pt x="18900" y="9257"/>
                </a:moveTo>
                <a:lnTo>
                  <a:pt x="18900" y="10800"/>
                </a:lnTo>
                <a:lnTo>
                  <a:pt x="21060" y="10800"/>
                </a:lnTo>
                <a:lnTo>
                  <a:pt x="21060" y="9257"/>
                </a:lnTo>
                <a:lnTo>
                  <a:pt x="18900" y="9257"/>
                </a:lnTo>
                <a:close/>
              </a:path>
              <a:path w="21600" h="21600" extrusionOk="0">
                <a:moveTo>
                  <a:pt x="540" y="10800"/>
                </a:moveTo>
                <a:lnTo>
                  <a:pt x="540" y="12342"/>
                </a:lnTo>
                <a:lnTo>
                  <a:pt x="2700" y="12342"/>
                </a:lnTo>
                <a:lnTo>
                  <a:pt x="2700" y="10800"/>
                </a:lnTo>
                <a:lnTo>
                  <a:pt x="540" y="10800"/>
                </a:lnTo>
                <a:close/>
              </a:path>
              <a:path w="21600" h="21600" extrusionOk="0">
                <a:moveTo>
                  <a:pt x="2700" y="10800"/>
                </a:moveTo>
                <a:lnTo>
                  <a:pt x="2700" y="12342"/>
                </a:lnTo>
                <a:lnTo>
                  <a:pt x="4860" y="12342"/>
                </a:lnTo>
                <a:lnTo>
                  <a:pt x="4860" y="10800"/>
                </a:lnTo>
                <a:lnTo>
                  <a:pt x="2700" y="10800"/>
                </a:lnTo>
                <a:close/>
              </a:path>
              <a:path w="21600" h="21600" extrusionOk="0">
                <a:moveTo>
                  <a:pt x="4860" y="10800"/>
                </a:moveTo>
                <a:lnTo>
                  <a:pt x="4860" y="12342"/>
                </a:lnTo>
                <a:lnTo>
                  <a:pt x="7020" y="12342"/>
                </a:lnTo>
                <a:lnTo>
                  <a:pt x="7020" y="10800"/>
                </a:lnTo>
                <a:lnTo>
                  <a:pt x="4860" y="10800"/>
                </a:lnTo>
                <a:close/>
              </a:path>
              <a:path w="21600" h="21600" extrusionOk="0">
                <a:moveTo>
                  <a:pt x="7020" y="10800"/>
                </a:moveTo>
                <a:lnTo>
                  <a:pt x="7020" y="12342"/>
                </a:lnTo>
                <a:lnTo>
                  <a:pt x="9180" y="12342"/>
                </a:lnTo>
                <a:lnTo>
                  <a:pt x="9180" y="10800"/>
                </a:lnTo>
                <a:lnTo>
                  <a:pt x="7020" y="10800"/>
                </a:lnTo>
                <a:close/>
              </a:path>
              <a:path w="21600" h="21600" extrusionOk="0">
                <a:moveTo>
                  <a:pt x="9180" y="10800"/>
                </a:moveTo>
                <a:lnTo>
                  <a:pt x="9180" y="12342"/>
                </a:lnTo>
                <a:lnTo>
                  <a:pt x="11340" y="12342"/>
                </a:lnTo>
                <a:lnTo>
                  <a:pt x="11340" y="10800"/>
                </a:lnTo>
                <a:lnTo>
                  <a:pt x="9180" y="10800"/>
                </a:lnTo>
                <a:close/>
              </a:path>
              <a:path w="21600" h="21600" extrusionOk="0">
                <a:moveTo>
                  <a:pt x="11340" y="10800"/>
                </a:moveTo>
                <a:lnTo>
                  <a:pt x="11340" y="12342"/>
                </a:lnTo>
                <a:lnTo>
                  <a:pt x="13500" y="12342"/>
                </a:lnTo>
                <a:lnTo>
                  <a:pt x="13500" y="10800"/>
                </a:lnTo>
                <a:lnTo>
                  <a:pt x="11340" y="10800"/>
                </a:lnTo>
                <a:close/>
              </a:path>
              <a:path w="21600" h="21600" extrusionOk="0">
                <a:moveTo>
                  <a:pt x="13500" y="10800"/>
                </a:moveTo>
                <a:lnTo>
                  <a:pt x="13500" y="12342"/>
                </a:lnTo>
                <a:lnTo>
                  <a:pt x="15660" y="12342"/>
                </a:lnTo>
                <a:lnTo>
                  <a:pt x="15660" y="10800"/>
                </a:lnTo>
                <a:lnTo>
                  <a:pt x="13500" y="10800"/>
                </a:lnTo>
                <a:close/>
              </a:path>
              <a:path w="21600" h="21600" extrusionOk="0">
                <a:moveTo>
                  <a:pt x="15660" y="10800"/>
                </a:moveTo>
                <a:lnTo>
                  <a:pt x="15660" y="12342"/>
                </a:lnTo>
                <a:lnTo>
                  <a:pt x="17820" y="12342"/>
                </a:lnTo>
                <a:lnTo>
                  <a:pt x="17820" y="10800"/>
                </a:lnTo>
                <a:lnTo>
                  <a:pt x="15660" y="10800"/>
                </a:lnTo>
                <a:close/>
              </a:path>
              <a:path w="21600" h="21600" extrusionOk="0">
                <a:moveTo>
                  <a:pt x="17820" y="10800"/>
                </a:moveTo>
                <a:lnTo>
                  <a:pt x="17820" y="12342"/>
                </a:lnTo>
                <a:lnTo>
                  <a:pt x="19980" y="12342"/>
                </a:lnTo>
                <a:lnTo>
                  <a:pt x="19980" y="10800"/>
                </a:lnTo>
                <a:lnTo>
                  <a:pt x="17820" y="10800"/>
                </a:lnTo>
                <a:close/>
              </a:path>
              <a:path w="21600" h="21600" extrusionOk="0">
                <a:moveTo>
                  <a:pt x="1620" y="12342"/>
                </a:moveTo>
                <a:lnTo>
                  <a:pt x="1620" y="13885"/>
                </a:lnTo>
                <a:lnTo>
                  <a:pt x="3779" y="13885"/>
                </a:lnTo>
                <a:lnTo>
                  <a:pt x="3779" y="12342"/>
                </a:lnTo>
                <a:lnTo>
                  <a:pt x="1620" y="12342"/>
                </a:lnTo>
                <a:close/>
              </a:path>
              <a:path w="21600" h="21600" extrusionOk="0">
                <a:moveTo>
                  <a:pt x="3779" y="12342"/>
                </a:moveTo>
                <a:lnTo>
                  <a:pt x="3779" y="13885"/>
                </a:lnTo>
                <a:lnTo>
                  <a:pt x="5940" y="13885"/>
                </a:lnTo>
                <a:lnTo>
                  <a:pt x="5940" y="12342"/>
                </a:lnTo>
                <a:lnTo>
                  <a:pt x="3779" y="12342"/>
                </a:lnTo>
                <a:close/>
              </a:path>
              <a:path w="21600" h="21600" extrusionOk="0">
                <a:moveTo>
                  <a:pt x="5940" y="12342"/>
                </a:moveTo>
                <a:lnTo>
                  <a:pt x="5940" y="13885"/>
                </a:lnTo>
                <a:lnTo>
                  <a:pt x="8100" y="13885"/>
                </a:lnTo>
                <a:lnTo>
                  <a:pt x="8100" y="12342"/>
                </a:lnTo>
                <a:lnTo>
                  <a:pt x="5940" y="12342"/>
                </a:lnTo>
                <a:close/>
              </a:path>
              <a:path w="21600" h="21600" extrusionOk="0">
                <a:moveTo>
                  <a:pt x="8100" y="12342"/>
                </a:moveTo>
                <a:lnTo>
                  <a:pt x="8100" y="13885"/>
                </a:lnTo>
                <a:lnTo>
                  <a:pt x="10260" y="13885"/>
                </a:lnTo>
                <a:lnTo>
                  <a:pt x="10260" y="12342"/>
                </a:lnTo>
                <a:lnTo>
                  <a:pt x="8100" y="12342"/>
                </a:lnTo>
                <a:close/>
              </a:path>
              <a:path w="21600" h="21600" extrusionOk="0">
                <a:moveTo>
                  <a:pt x="10260" y="12342"/>
                </a:moveTo>
                <a:lnTo>
                  <a:pt x="10260" y="13885"/>
                </a:lnTo>
                <a:lnTo>
                  <a:pt x="12419" y="13885"/>
                </a:lnTo>
                <a:lnTo>
                  <a:pt x="12419" y="12342"/>
                </a:lnTo>
                <a:lnTo>
                  <a:pt x="10260" y="12342"/>
                </a:lnTo>
                <a:close/>
              </a:path>
              <a:path w="21600" h="21600" extrusionOk="0">
                <a:moveTo>
                  <a:pt x="12419" y="12342"/>
                </a:moveTo>
                <a:lnTo>
                  <a:pt x="12419" y="13885"/>
                </a:lnTo>
                <a:lnTo>
                  <a:pt x="14580" y="13885"/>
                </a:lnTo>
                <a:lnTo>
                  <a:pt x="14580" y="12342"/>
                </a:lnTo>
                <a:lnTo>
                  <a:pt x="12419" y="12342"/>
                </a:lnTo>
                <a:close/>
              </a:path>
              <a:path w="21600" h="21600" extrusionOk="0">
                <a:moveTo>
                  <a:pt x="14580" y="12342"/>
                </a:moveTo>
                <a:lnTo>
                  <a:pt x="14580" y="13885"/>
                </a:lnTo>
                <a:lnTo>
                  <a:pt x="16740" y="13885"/>
                </a:lnTo>
                <a:lnTo>
                  <a:pt x="16740" y="12342"/>
                </a:lnTo>
                <a:lnTo>
                  <a:pt x="14580" y="12342"/>
                </a:lnTo>
                <a:close/>
              </a:path>
              <a:path w="21600" h="21600" extrusionOk="0">
                <a:moveTo>
                  <a:pt x="16740" y="12342"/>
                </a:moveTo>
                <a:lnTo>
                  <a:pt x="16740" y="13885"/>
                </a:lnTo>
                <a:lnTo>
                  <a:pt x="18900" y="13885"/>
                </a:lnTo>
                <a:lnTo>
                  <a:pt x="18900" y="12342"/>
                </a:lnTo>
                <a:lnTo>
                  <a:pt x="16740" y="12342"/>
                </a:lnTo>
                <a:close/>
              </a:path>
              <a:path w="21600" h="21600" extrusionOk="0">
                <a:moveTo>
                  <a:pt x="18900" y="12342"/>
                </a:moveTo>
                <a:lnTo>
                  <a:pt x="18900" y="13885"/>
                </a:lnTo>
                <a:lnTo>
                  <a:pt x="21060" y="13885"/>
                </a:lnTo>
                <a:lnTo>
                  <a:pt x="21060" y="12342"/>
                </a:lnTo>
                <a:lnTo>
                  <a:pt x="18900" y="12342"/>
                </a:lnTo>
                <a:close/>
              </a:path>
              <a:path w="21600" h="21600" extrusionOk="0">
                <a:moveTo>
                  <a:pt x="540" y="13885"/>
                </a:moveTo>
                <a:lnTo>
                  <a:pt x="540" y="15428"/>
                </a:lnTo>
                <a:lnTo>
                  <a:pt x="2700" y="15428"/>
                </a:lnTo>
                <a:lnTo>
                  <a:pt x="2700" y="13885"/>
                </a:lnTo>
                <a:lnTo>
                  <a:pt x="540" y="13885"/>
                </a:lnTo>
                <a:close/>
              </a:path>
              <a:path w="21600" h="21600" extrusionOk="0">
                <a:moveTo>
                  <a:pt x="2700" y="13885"/>
                </a:moveTo>
                <a:lnTo>
                  <a:pt x="2700" y="15428"/>
                </a:lnTo>
                <a:lnTo>
                  <a:pt x="4860" y="15428"/>
                </a:lnTo>
                <a:lnTo>
                  <a:pt x="4860" y="13885"/>
                </a:lnTo>
                <a:lnTo>
                  <a:pt x="2700" y="13885"/>
                </a:lnTo>
                <a:close/>
              </a:path>
              <a:path w="21600" h="21600" extrusionOk="0">
                <a:moveTo>
                  <a:pt x="4860" y="13885"/>
                </a:moveTo>
                <a:lnTo>
                  <a:pt x="4860" y="15428"/>
                </a:lnTo>
                <a:lnTo>
                  <a:pt x="7020" y="15428"/>
                </a:lnTo>
                <a:lnTo>
                  <a:pt x="7020" y="13885"/>
                </a:lnTo>
                <a:lnTo>
                  <a:pt x="4860" y="13885"/>
                </a:lnTo>
                <a:close/>
              </a:path>
              <a:path w="21600" h="21600" extrusionOk="0">
                <a:moveTo>
                  <a:pt x="7020" y="13885"/>
                </a:moveTo>
                <a:lnTo>
                  <a:pt x="7020" y="15428"/>
                </a:lnTo>
                <a:lnTo>
                  <a:pt x="9180" y="15428"/>
                </a:lnTo>
                <a:lnTo>
                  <a:pt x="9180" y="13885"/>
                </a:lnTo>
                <a:lnTo>
                  <a:pt x="7020" y="13885"/>
                </a:lnTo>
                <a:close/>
              </a:path>
              <a:path w="21600" h="21600" extrusionOk="0">
                <a:moveTo>
                  <a:pt x="9180" y="13885"/>
                </a:moveTo>
                <a:lnTo>
                  <a:pt x="9180" y="15428"/>
                </a:lnTo>
                <a:lnTo>
                  <a:pt x="11340" y="15428"/>
                </a:lnTo>
                <a:lnTo>
                  <a:pt x="11340" y="13885"/>
                </a:lnTo>
                <a:lnTo>
                  <a:pt x="9180" y="13885"/>
                </a:lnTo>
                <a:close/>
              </a:path>
              <a:path w="21600" h="21600" extrusionOk="0">
                <a:moveTo>
                  <a:pt x="11340" y="13885"/>
                </a:moveTo>
                <a:lnTo>
                  <a:pt x="11340" y="15428"/>
                </a:lnTo>
                <a:lnTo>
                  <a:pt x="13500" y="15428"/>
                </a:lnTo>
                <a:lnTo>
                  <a:pt x="13500" y="13885"/>
                </a:lnTo>
                <a:lnTo>
                  <a:pt x="11340" y="13885"/>
                </a:lnTo>
                <a:close/>
              </a:path>
              <a:path w="21600" h="21600" extrusionOk="0">
                <a:moveTo>
                  <a:pt x="13500" y="13885"/>
                </a:moveTo>
                <a:lnTo>
                  <a:pt x="13500" y="15428"/>
                </a:lnTo>
                <a:lnTo>
                  <a:pt x="15660" y="15428"/>
                </a:lnTo>
                <a:lnTo>
                  <a:pt x="15660" y="13885"/>
                </a:lnTo>
                <a:lnTo>
                  <a:pt x="13500" y="13885"/>
                </a:lnTo>
                <a:close/>
              </a:path>
              <a:path w="21600" h="21600" extrusionOk="0">
                <a:moveTo>
                  <a:pt x="15660" y="13885"/>
                </a:moveTo>
                <a:lnTo>
                  <a:pt x="15660" y="15428"/>
                </a:lnTo>
                <a:lnTo>
                  <a:pt x="17820" y="15428"/>
                </a:lnTo>
                <a:lnTo>
                  <a:pt x="17820" y="13885"/>
                </a:lnTo>
                <a:lnTo>
                  <a:pt x="15660" y="13885"/>
                </a:lnTo>
                <a:close/>
              </a:path>
              <a:path w="21600" h="21600" extrusionOk="0">
                <a:moveTo>
                  <a:pt x="17820" y="13885"/>
                </a:moveTo>
                <a:lnTo>
                  <a:pt x="17820" y="15428"/>
                </a:lnTo>
                <a:lnTo>
                  <a:pt x="19980" y="15428"/>
                </a:lnTo>
                <a:lnTo>
                  <a:pt x="19980" y="13885"/>
                </a:lnTo>
                <a:lnTo>
                  <a:pt x="17820" y="13885"/>
                </a:lnTo>
                <a:close/>
              </a:path>
              <a:path w="21600" h="21600" extrusionOk="0">
                <a:moveTo>
                  <a:pt x="1620" y="15428"/>
                </a:moveTo>
                <a:lnTo>
                  <a:pt x="1620" y="16971"/>
                </a:lnTo>
                <a:lnTo>
                  <a:pt x="3779" y="16971"/>
                </a:lnTo>
                <a:lnTo>
                  <a:pt x="3779" y="15428"/>
                </a:lnTo>
                <a:lnTo>
                  <a:pt x="1620" y="15428"/>
                </a:lnTo>
                <a:close/>
              </a:path>
              <a:path w="21600" h="21600" extrusionOk="0">
                <a:moveTo>
                  <a:pt x="3779" y="15428"/>
                </a:moveTo>
                <a:lnTo>
                  <a:pt x="3779" y="16971"/>
                </a:lnTo>
                <a:lnTo>
                  <a:pt x="5940" y="16971"/>
                </a:lnTo>
                <a:lnTo>
                  <a:pt x="5940" y="15428"/>
                </a:lnTo>
                <a:lnTo>
                  <a:pt x="3779" y="15428"/>
                </a:lnTo>
                <a:close/>
              </a:path>
              <a:path w="21600" h="21600" extrusionOk="0">
                <a:moveTo>
                  <a:pt x="5940" y="15428"/>
                </a:moveTo>
                <a:lnTo>
                  <a:pt x="5940" y="16971"/>
                </a:lnTo>
                <a:lnTo>
                  <a:pt x="8100" y="16971"/>
                </a:lnTo>
                <a:lnTo>
                  <a:pt x="8100" y="15428"/>
                </a:lnTo>
                <a:lnTo>
                  <a:pt x="5940" y="15428"/>
                </a:lnTo>
                <a:close/>
              </a:path>
              <a:path w="21600" h="21600" extrusionOk="0">
                <a:moveTo>
                  <a:pt x="8100" y="15428"/>
                </a:moveTo>
                <a:lnTo>
                  <a:pt x="8100" y="16971"/>
                </a:lnTo>
                <a:lnTo>
                  <a:pt x="10260" y="16971"/>
                </a:lnTo>
                <a:lnTo>
                  <a:pt x="10260" y="15428"/>
                </a:lnTo>
                <a:lnTo>
                  <a:pt x="8100" y="15428"/>
                </a:lnTo>
                <a:close/>
              </a:path>
              <a:path w="21600" h="21600" extrusionOk="0">
                <a:moveTo>
                  <a:pt x="10260" y="15428"/>
                </a:moveTo>
                <a:lnTo>
                  <a:pt x="10260" y="16971"/>
                </a:lnTo>
                <a:lnTo>
                  <a:pt x="12419" y="16971"/>
                </a:lnTo>
                <a:lnTo>
                  <a:pt x="12419" y="15428"/>
                </a:lnTo>
                <a:lnTo>
                  <a:pt x="10260" y="15428"/>
                </a:lnTo>
                <a:close/>
              </a:path>
              <a:path w="21600" h="21600" extrusionOk="0">
                <a:moveTo>
                  <a:pt x="12419" y="15428"/>
                </a:moveTo>
                <a:lnTo>
                  <a:pt x="12419" y="16971"/>
                </a:lnTo>
                <a:lnTo>
                  <a:pt x="14580" y="16971"/>
                </a:lnTo>
                <a:lnTo>
                  <a:pt x="14580" y="15428"/>
                </a:lnTo>
                <a:lnTo>
                  <a:pt x="12419" y="15428"/>
                </a:lnTo>
                <a:close/>
              </a:path>
              <a:path w="21600" h="21600" extrusionOk="0">
                <a:moveTo>
                  <a:pt x="14580" y="15428"/>
                </a:moveTo>
                <a:lnTo>
                  <a:pt x="14580" y="16971"/>
                </a:lnTo>
                <a:lnTo>
                  <a:pt x="16740" y="16971"/>
                </a:lnTo>
                <a:lnTo>
                  <a:pt x="16740" y="15428"/>
                </a:lnTo>
                <a:lnTo>
                  <a:pt x="14580" y="15428"/>
                </a:lnTo>
                <a:close/>
              </a:path>
              <a:path w="21600" h="21600" extrusionOk="0">
                <a:moveTo>
                  <a:pt x="16740" y="15428"/>
                </a:moveTo>
                <a:lnTo>
                  <a:pt x="16740" y="16971"/>
                </a:lnTo>
                <a:lnTo>
                  <a:pt x="18900" y="16971"/>
                </a:lnTo>
                <a:lnTo>
                  <a:pt x="18900" y="15428"/>
                </a:lnTo>
                <a:lnTo>
                  <a:pt x="16740" y="15428"/>
                </a:lnTo>
                <a:close/>
              </a:path>
              <a:path w="21600" h="21600" extrusionOk="0">
                <a:moveTo>
                  <a:pt x="18900" y="15428"/>
                </a:moveTo>
                <a:lnTo>
                  <a:pt x="18900" y="16971"/>
                </a:lnTo>
                <a:lnTo>
                  <a:pt x="21060" y="16971"/>
                </a:lnTo>
                <a:lnTo>
                  <a:pt x="21060" y="15428"/>
                </a:lnTo>
                <a:lnTo>
                  <a:pt x="18900" y="15428"/>
                </a:lnTo>
                <a:close/>
              </a:path>
              <a:path w="21600" h="21600" extrusionOk="0">
                <a:moveTo>
                  <a:pt x="540" y="16971"/>
                </a:moveTo>
                <a:lnTo>
                  <a:pt x="540" y="18514"/>
                </a:lnTo>
                <a:lnTo>
                  <a:pt x="2700" y="18514"/>
                </a:lnTo>
                <a:lnTo>
                  <a:pt x="2700" y="16971"/>
                </a:lnTo>
                <a:lnTo>
                  <a:pt x="540" y="16971"/>
                </a:lnTo>
                <a:close/>
              </a:path>
              <a:path w="21600" h="21600" extrusionOk="0">
                <a:moveTo>
                  <a:pt x="2700" y="16971"/>
                </a:moveTo>
                <a:lnTo>
                  <a:pt x="2700" y="18514"/>
                </a:lnTo>
                <a:lnTo>
                  <a:pt x="4860" y="18514"/>
                </a:lnTo>
                <a:lnTo>
                  <a:pt x="4860" y="16971"/>
                </a:lnTo>
                <a:lnTo>
                  <a:pt x="2700" y="16971"/>
                </a:lnTo>
                <a:close/>
              </a:path>
              <a:path w="21600" h="21600" extrusionOk="0">
                <a:moveTo>
                  <a:pt x="4860" y="16971"/>
                </a:moveTo>
                <a:lnTo>
                  <a:pt x="4860" y="18514"/>
                </a:lnTo>
                <a:lnTo>
                  <a:pt x="7020" y="18514"/>
                </a:lnTo>
                <a:lnTo>
                  <a:pt x="7020" y="16971"/>
                </a:lnTo>
                <a:lnTo>
                  <a:pt x="4860" y="16971"/>
                </a:lnTo>
                <a:close/>
              </a:path>
              <a:path w="21600" h="21600" extrusionOk="0">
                <a:moveTo>
                  <a:pt x="7020" y="16971"/>
                </a:moveTo>
                <a:lnTo>
                  <a:pt x="7020" y="18514"/>
                </a:lnTo>
                <a:lnTo>
                  <a:pt x="9180" y="18514"/>
                </a:lnTo>
                <a:lnTo>
                  <a:pt x="9180" y="16971"/>
                </a:lnTo>
                <a:lnTo>
                  <a:pt x="7020" y="16971"/>
                </a:lnTo>
                <a:close/>
              </a:path>
              <a:path w="21600" h="21600" extrusionOk="0">
                <a:moveTo>
                  <a:pt x="9180" y="16971"/>
                </a:moveTo>
                <a:lnTo>
                  <a:pt x="9180" y="18514"/>
                </a:lnTo>
                <a:lnTo>
                  <a:pt x="11340" y="18514"/>
                </a:lnTo>
                <a:lnTo>
                  <a:pt x="11340" y="16971"/>
                </a:lnTo>
                <a:lnTo>
                  <a:pt x="9180" y="16971"/>
                </a:lnTo>
                <a:close/>
              </a:path>
              <a:path w="21600" h="21600" extrusionOk="0">
                <a:moveTo>
                  <a:pt x="11340" y="16971"/>
                </a:moveTo>
                <a:lnTo>
                  <a:pt x="11340" y="18514"/>
                </a:lnTo>
                <a:lnTo>
                  <a:pt x="13500" y="18514"/>
                </a:lnTo>
                <a:lnTo>
                  <a:pt x="13500" y="16971"/>
                </a:lnTo>
                <a:lnTo>
                  <a:pt x="11340" y="16971"/>
                </a:lnTo>
                <a:close/>
              </a:path>
              <a:path w="21600" h="21600" extrusionOk="0">
                <a:moveTo>
                  <a:pt x="13500" y="16971"/>
                </a:moveTo>
                <a:lnTo>
                  <a:pt x="13500" y="18514"/>
                </a:lnTo>
                <a:lnTo>
                  <a:pt x="15660" y="18514"/>
                </a:lnTo>
                <a:lnTo>
                  <a:pt x="15660" y="16971"/>
                </a:lnTo>
                <a:lnTo>
                  <a:pt x="13500" y="16971"/>
                </a:lnTo>
                <a:close/>
              </a:path>
              <a:path w="21600" h="21600" extrusionOk="0">
                <a:moveTo>
                  <a:pt x="15660" y="16971"/>
                </a:moveTo>
                <a:lnTo>
                  <a:pt x="15660" y="18514"/>
                </a:lnTo>
                <a:lnTo>
                  <a:pt x="17820" y="18514"/>
                </a:lnTo>
                <a:lnTo>
                  <a:pt x="17820" y="16971"/>
                </a:lnTo>
                <a:lnTo>
                  <a:pt x="15660" y="16971"/>
                </a:lnTo>
                <a:close/>
              </a:path>
              <a:path w="21600" h="21600" extrusionOk="0">
                <a:moveTo>
                  <a:pt x="17820" y="16971"/>
                </a:moveTo>
                <a:lnTo>
                  <a:pt x="17820" y="18514"/>
                </a:lnTo>
                <a:lnTo>
                  <a:pt x="19980" y="18514"/>
                </a:lnTo>
                <a:lnTo>
                  <a:pt x="19980" y="16971"/>
                </a:lnTo>
                <a:lnTo>
                  <a:pt x="17820" y="16971"/>
                </a:lnTo>
                <a:close/>
              </a:path>
              <a:path w="21600" h="21600" extrusionOk="0">
                <a:moveTo>
                  <a:pt x="1620" y="18514"/>
                </a:moveTo>
                <a:lnTo>
                  <a:pt x="1620" y="20057"/>
                </a:lnTo>
                <a:lnTo>
                  <a:pt x="3779" y="20057"/>
                </a:lnTo>
                <a:lnTo>
                  <a:pt x="3779" y="18514"/>
                </a:lnTo>
                <a:lnTo>
                  <a:pt x="1620" y="18514"/>
                </a:lnTo>
                <a:close/>
              </a:path>
              <a:path w="21600" h="21600" extrusionOk="0">
                <a:moveTo>
                  <a:pt x="3779" y="18514"/>
                </a:moveTo>
                <a:lnTo>
                  <a:pt x="3779" y="20057"/>
                </a:lnTo>
                <a:lnTo>
                  <a:pt x="5940" y="20057"/>
                </a:lnTo>
                <a:lnTo>
                  <a:pt x="5940" y="18514"/>
                </a:lnTo>
                <a:lnTo>
                  <a:pt x="3779" y="18514"/>
                </a:lnTo>
                <a:close/>
              </a:path>
              <a:path w="21600" h="21600" extrusionOk="0">
                <a:moveTo>
                  <a:pt x="5940" y="18514"/>
                </a:moveTo>
                <a:lnTo>
                  <a:pt x="5940" y="20057"/>
                </a:lnTo>
                <a:lnTo>
                  <a:pt x="8100" y="20057"/>
                </a:lnTo>
                <a:lnTo>
                  <a:pt x="8100" y="18514"/>
                </a:lnTo>
                <a:lnTo>
                  <a:pt x="5940" y="18514"/>
                </a:lnTo>
                <a:close/>
              </a:path>
              <a:path w="21600" h="21600" extrusionOk="0">
                <a:moveTo>
                  <a:pt x="8100" y="18514"/>
                </a:moveTo>
                <a:lnTo>
                  <a:pt x="8100" y="20057"/>
                </a:lnTo>
                <a:lnTo>
                  <a:pt x="10260" y="20057"/>
                </a:lnTo>
                <a:lnTo>
                  <a:pt x="10260" y="18514"/>
                </a:lnTo>
                <a:lnTo>
                  <a:pt x="8100" y="18514"/>
                </a:lnTo>
                <a:close/>
              </a:path>
              <a:path w="21600" h="21600" extrusionOk="0">
                <a:moveTo>
                  <a:pt x="10260" y="18514"/>
                </a:moveTo>
                <a:lnTo>
                  <a:pt x="10260" y="20057"/>
                </a:lnTo>
                <a:lnTo>
                  <a:pt x="12419" y="20057"/>
                </a:lnTo>
                <a:lnTo>
                  <a:pt x="12419" y="18514"/>
                </a:lnTo>
                <a:lnTo>
                  <a:pt x="10260" y="18514"/>
                </a:lnTo>
                <a:close/>
              </a:path>
              <a:path w="21600" h="21600" extrusionOk="0">
                <a:moveTo>
                  <a:pt x="12419" y="18514"/>
                </a:moveTo>
                <a:lnTo>
                  <a:pt x="12419" y="20057"/>
                </a:lnTo>
                <a:lnTo>
                  <a:pt x="14580" y="20057"/>
                </a:lnTo>
                <a:lnTo>
                  <a:pt x="14580" y="18514"/>
                </a:lnTo>
                <a:lnTo>
                  <a:pt x="12419" y="18514"/>
                </a:lnTo>
                <a:close/>
              </a:path>
              <a:path w="21600" h="21600" extrusionOk="0">
                <a:moveTo>
                  <a:pt x="14580" y="18514"/>
                </a:moveTo>
                <a:lnTo>
                  <a:pt x="14580" y="20057"/>
                </a:lnTo>
                <a:lnTo>
                  <a:pt x="16740" y="20057"/>
                </a:lnTo>
                <a:lnTo>
                  <a:pt x="16740" y="18514"/>
                </a:lnTo>
                <a:lnTo>
                  <a:pt x="14580" y="18514"/>
                </a:lnTo>
                <a:close/>
              </a:path>
              <a:path w="21600" h="21600" extrusionOk="0">
                <a:moveTo>
                  <a:pt x="16740" y="18514"/>
                </a:moveTo>
                <a:lnTo>
                  <a:pt x="16740" y="20057"/>
                </a:lnTo>
                <a:lnTo>
                  <a:pt x="18900" y="20057"/>
                </a:lnTo>
                <a:lnTo>
                  <a:pt x="18900" y="18514"/>
                </a:lnTo>
                <a:lnTo>
                  <a:pt x="16740" y="18514"/>
                </a:lnTo>
                <a:close/>
              </a:path>
              <a:path w="21600" h="21600" extrusionOk="0">
                <a:moveTo>
                  <a:pt x="18900" y="18514"/>
                </a:moveTo>
                <a:lnTo>
                  <a:pt x="18900" y="20057"/>
                </a:lnTo>
                <a:lnTo>
                  <a:pt x="21060" y="20057"/>
                </a:lnTo>
                <a:lnTo>
                  <a:pt x="21060" y="18514"/>
                </a:lnTo>
                <a:lnTo>
                  <a:pt x="18900" y="18514"/>
                </a:lnTo>
                <a:close/>
              </a:path>
              <a:path w="21600" h="21600" extrusionOk="0">
                <a:moveTo>
                  <a:pt x="540" y="20057"/>
                </a:moveTo>
                <a:lnTo>
                  <a:pt x="540" y="21600"/>
                </a:lnTo>
                <a:lnTo>
                  <a:pt x="2700" y="21600"/>
                </a:lnTo>
                <a:lnTo>
                  <a:pt x="2700" y="20057"/>
                </a:lnTo>
                <a:lnTo>
                  <a:pt x="540" y="20057"/>
                </a:lnTo>
                <a:close/>
              </a:path>
              <a:path w="21600" h="21600" extrusionOk="0">
                <a:moveTo>
                  <a:pt x="2700" y="20057"/>
                </a:moveTo>
                <a:lnTo>
                  <a:pt x="2700" y="21600"/>
                </a:lnTo>
                <a:lnTo>
                  <a:pt x="4860" y="21600"/>
                </a:lnTo>
                <a:lnTo>
                  <a:pt x="4860" y="20057"/>
                </a:lnTo>
                <a:lnTo>
                  <a:pt x="2700" y="20057"/>
                </a:lnTo>
                <a:close/>
              </a:path>
              <a:path w="21600" h="21600" extrusionOk="0">
                <a:moveTo>
                  <a:pt x="4860" y="20057"/>
                </a:moveTo>
                <a:lnTo>
                  <a:pt x="4860" y="21600"/>
                </a:lnTo>
                <a:lnTo>
                  <a:pt x="7020" y="21600"/>
                </a:lnTo>
                <a:lnTo>
                  <a:pt x="7020" y="20057"/>
                </a:lnTo>
                <a:lnTo>
                  <a:pt x="4860" y="20057"/>
                </a:lnTo>
                <a:close/>
              </a:path>
              <a:path w="21600" h="21600" extrusionOk="0">
                <a:moveTo>
                  <a:pt x="7020" y="20057"/>
                </a:moveTo>
                <a:lnTo>
                  <a:pt x="7020" y="21600"/>
                </a:lnTo>
                <a:lnTo>
                  <a:pt x="9180" y="21600"/>
                </a:lnTo>
                <a:lnTo>
                  <a:pt x="9180" y="20057"/>
                </a:lnTo>
                <a:lnTo>
                  <a:pt x="7020" y="20057"/>
                </a:lnTo>
                <a:close/>
              </a:path>
              <a:path w="21600" h="21600" extrusionOk="0">
                <a:moveTo>
                  <a:pt x="9180" y="20057"/>
                </a:moveTo>
                <a:lnTo>
                  <a:pt x="9180" y="21600"/>
                </a:lnTo>
                <a:lnTo>
                  <a:pt x="11340" y="21600"/>
                </a:lnTo>
                <a:lnTo>
                  <a:pt x="11340" y="20057"/>
                </a:lnTo>
                <a:lnTo>
                  <a:pt x="9180" y="20057"/>
                </a:lnTo>
                <a:close/>
              </a:path>
              <a:path w="21600" h="21600" extrusionOk="0">
                <a:moveTo>
                  <a:pt x="11340" y="20057"/>
                </a:moveTo>
                <a:lnTo>
                  <a:pt x="11340" y="21600"/>
                </a:lnTo>
                <a:lnTo>
                  <a:pt x="13500" y="21600"/>
                </a:lnTo>
                <a:lnTo>
                  <a:pt x="13500" y="20057"/>
                </a:lnTo>
                <a:lnTo>
                  <a:pt x="11340" y="20057"/>
                </a:lnTo>
                <a:close/>
              </a:path>
              <a:path w="21600" h="21600" extrusionOk="0">
                <a:moveTo>
                  <a:pt x="13500" y="20057"/>
                </a:moveTo>
                <a:lnTo>
                  <a:pt x="13500" y="21600"/>
                </a:lnTo>
                <a:lnTo>
                  <a:pt x="15660" y="21600"/>
                </a:lnTo>
                <a:lnTo>
                  <a:pt x="15660" y="20057"/>
                </a:lnTo>
                <a:lnTo>
                  <a:pt x="13500" y="20057"/>
                </a:lnTo>
                <a:close/>
              </a:path>
              <a:path w="21600" h="21600" extrusionOk="0">
                <a:moveTo>
                  <a:pt x="15660" y="20057"/>
                </a:moveTo>
                <a:lnTo>
                  <a:pt x="15660" y="21600"/>
                </a:lnTo>
                <a:lnTo>
                  <a:pt x="17820" y="21600"/>
                </a:lnTo>
                <a:lnTo>
                  <a:pt x="17820" y="20057"/>
                </a:lnTo>
                <a:lnTo>
                  <a:pt x="15660" y="20057"/>
                </a:lnTo>
                <a:close/>
              </a:path>
              <a:path w="21600" h="21600" extrusionOk="0">
                <a:moveTo>
                  <a:pt x="17820" y="20057"/>
                </a:moveTo>
                <a:lnTo>
                  <a:pt x="17820" y="21600"/>
                </a:lnTo>
                <a:lnTo>
                  <a:pt x="19980" y="21600"/>
                </a:lnTo>
                <a:lnTo>
                  <a:pt x="19980" y="20057"/>
                </a:lnTo>
                <a:lnTo>
                  <a:pt x="17820" y="20057"/>
                </a:lnTo>
                <a:close/>
              </a:path>
              <a:path w="21600" h="21600" extrusionOk="0">
                <a:moveTo>
                  <a:pt x="19980" y="4628"/>
                </a:moveTo>
                <a:lnTo>
                  <a:pt x="21060" y="4628"/>
                </a:lnTo>
                <a:lnTo>
                  <a:pt x="21060" y="6171"/>
                </a:lnTo>
                <a:lnTo>
                  <a:pt x="19980" y="6171"/>
                </a:lnTo>
                <a:lnTo>
                  <a:pt x="19980" y="4628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207" name="Picture 48" descr="obj_books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3571875"/>
            <a:ext cx="8572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73" name="AutoShape 49"/>
          <p:cNvSpPr>
            <a:spLocks noChangeArrowheads="1"/>
          </p:cNvSpPr>
          <p:nvPr/>
        </p:nvSpPr>
        <p:spPr bwMode="auto">
          <a:xfrm>
            <a:off x="5940425" y="3427413"/>
            <a:ext cx="649288" cy="287337"/>
          </a:xfrm>
          <a:prstGeom prst="rightArrow">
            <a:avLst>
              <a:gd name="adj1" fmla="val 50000"/>
              <a:gd name="adj2" fmla="val 5649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74" name="AutoShape 50"/>
          <p:cNvSpPr>
            <a:spLocks noChangeArrowheads="1"/>
          </p:cNvSpPr>
          <p:nvPr/>
        </p:nvSpPr>
        <p:spPr bwMode="auto">
          <a:xfrm>
            <a:off x="1547813" y="3355975"/>
            <a:ext cx="647700" cy="287338"/>
          </a:xfrm>
          <a:prstGeom prst="leftArrow">
            <a:avLst>
              <a:gd name="adj1" fmla="val 50000"/>
              <a:gd name="adj2" fmla="val 56353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75" name="AutoShape 51"/>
          <p:cNvSpPr>
            <a:spLocks noChangeArrowheads="1"/>
          </p:cNvSpPr>
          <p:nvPr/>
        </p:nvSpPr>
        <p:spPr bwMode="auto">
          <a:xfrm>
            <a:off x="3851275" y="2058988"/>
            <a:ext cx="288925" cy="576262"/>
          </a:xfrm>
          <a:prstGeom prst="upArrow">
            <a:avLst>
              <a:gd name="adj1" fmla="val 50000"/>
              <a:gd name="adj2" fmla="val 49863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76" name="AutoShape 52"/>
          <p:cNvSpPr>
            <a:spLocks noChangeArrowheads="1"/>
          </p:cNvSpPr>
          <p:nvPr/>
        </p:nvSpPr>
        <p:spPr bwMode="auto">
          <a:xfrm>
            <a:off x="3851275" y="4579938"/>
            <a:ext cx="287338" cy="504825"/>
          </a:xfrm>
          <a:prstGeom prst="downArrow">
            <a:avLst>
              <a:gd name="adj1" fmla="val 50000"/>
              <a:gd name="adj2" fmla="val 43923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77" name="AutoShape 53"/>
          <p:cNvSpPr>
            <a:spLocks noChangeArrowheads="1"/>
          </p:cNvSpPr>
          <p:nvPr/>
        </p:nvSpPr>
        <p:spPr bwMode="auto">
          <a:xfrm>
            <a:off x="3851275" y="2060575"/>
            <a:ext cx="288925" cy="576263"/>
          </a:xfrm>
          <a:prstGeom prst="upArrow">
            <a:avLst>
              <a:gd name="adj1" fmla="val 50000"/>
              <a:gd name="adj2" fmla="val 49863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78" name="AutoShape 54"/>
          <p:cNvSpPr>
            <a:spLocks noChangeArrowheads="1"/>
          </p:cNvSpPr>
          <p:nvPr/>
        </p:nvSpPr>
        <p:spPr bwMode="auto">
          <a:xfrm>
            <a:off x="1547813" y="3357563"/>
            <a:ext cx="647700" cy="287337"/>
          </a:xfrm>
          <a:prstGeom prst="leftArrow">
            <a:avLst>
              <a:gd name="adj1" fmla="val 50000"/>
              <a:gd name="adj2" fmla="val 56354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79" name="AutoShape 55"/>
          <p:cNvSpPr>
            <a:spLocks noChangeArrowheads="1"/>
          </p:cNvSpPr>
          <p:nvPr/>
        </p:nvSpPr>
        <p:spPr bwMode="auto">
          <a:xfrm>
            <a:off x="3851275" y="4581525"/>
            <a:ext cx="287338" cy="504825"/>
          </a:xfrm>
          <a:prstGeom prst="downArrow">
            <a:avLst>
              <a:gd name="adj1" fmla="val 50000"/>
              <a:gd name="adj2" fmla="val 43923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80" name="AutoShape 56"/>
          <p:cNvSpPr>
            <a:spLocks noChangeArrowheads="1"/>
          </p:cNvSpPr>
          <p:nvPr/>
        </p:nvSpPr>
        <p:spPr bwMode="auto">
          <a:xfrm>
            <a:off x="5940425" y="3429000"/>
            <a:ext cx="649288" cy="287338"/>
          </a:xfrm>
          <a:prstGeom prst="rightArrow">
            <a:avLst>
              <a:gd name="adj1" fmla="val 50000"/>
              <a:gd name="adj2" fmla="val 56492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6" name="WordArt 58"/>
          <p:cNvSpPr>
            <a:spLocks noChangeArrowheads="1" noChangeShapeType="1" noTextEdit="1"/>
          </p:cNvSpPr>
          <p:nvPr/>
        </p:nvSpPr>
        <p:spPr bwMode="auto">
          <a:xfrm>
            <a:off x="755650" y="404813"/>
            <a:ext cx="496887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006600"/>
                    </a:gs>
                  </a:gsLst>
                  <a:lin ang="5400000" scaled="1"/>
                </a:gradFill>
                <a:latin typeface="Georgia"/>
              </a:rPr>
              <a:t>вопросик!</a:t>
            </a:r>
          </a:p>
        </p:txBody>
      </p:sp>
      <p:sp>
        <p:nvSpPr>
          <p:cNvPr id="8217" name="WordArt 62"/>
          <p:cNvSpPr>
            <a:spLocks noChangeArrowheads="1" noChangeShapeType="1" noTextEdit="1"/>
          </p:cNvSpPr>
          <p:nvPr/>
        </p:nvSpPr>
        <p:spPr bwMode="auto">
          <a:xfrm>
            <a:off x="3708400" y="2781300"/>
            <a:ext cx="647700" cy="952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6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6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66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73" grpId="0" animBg="1"/>
      <p:bldP spid="26674" grpId="0" animBg="1"/>
      <p:bldP spid="26675" grpId="0" animBg="1"/>
      <p:bldP spid="26676" grpId="0" animBg="1"/>
      <p:bldP spid="26677" grpId="0" animBg="1"/>
      <p:bldP spid="26678" grpId="0" animBg="1"/>
      <p:bldP spid="26679" grpId="0" animBg="1"/>
      <p:bldP spid="2668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2500306"/>
            <a:ext cx="7620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Самостоятельная работа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928934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0000CC"/>
                </a:solidFill>
                <a:latin typeface="Monotype Corsiva" pitchFamily="66" charset="0"/>
              </a:rPr>
              <a:t>Тема: </a:t>
            </a:r>
            <a:br>
              <a:rPr lang="ru-RU" sz="6600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6600" dirty="0" smtClean="0">
                <a:solidFill>
                  <a:srgbClr val="0000CC"/>
                </a:solidFill>
                <a:latin typeface="Monotype Corsiva" pitchFamily="66" charset="0"/>
              </a:rPr>
              <a:t>«Давление газа»</a:t>
            </a:r>
            <a:endParaRPr lang="ru-RU" sz="6600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428604"/>
            <a:ext cx="72923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Что называют давлением?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500174"/>
            <a:ext cx="75216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Как определяется давление?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4857760"/>
            <a:ext cx="672010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Какие существуют способы </a:t>
            </a:r>
          </a:p>
          <a:p>
            <a:r>
              <a:rPr lang="ru-RU" sz="4800" dirty="0" smtClean="0">
                <a:latin typeface="Monotype Corsiva" pitchFamily="66" charset="0"/>
              </a:rPr>
              <a:t>для уменьшения давления?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CC00"/>
                </a:solidFill>
                <a:latin typeface="Monotype Corsiva" pitchFamily="66" charset="0"/>
              </a:rPr>
              <a:t>Давление газа</a:t>
            </a:r>
            <a:endParaRPr lang="ru-RU" sz="6000" dirty="0">
              <a:solidFill>
                <a:srgbClr val="FFCC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643050"/>
            <a:ext cx="69477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Из чего состоит любое тело?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721114"/>
            <a:ext cx="84000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Что можно сказать о </a:t>
            </a:r>
            <a:r>
              <a:rPr lang="ru-RU" sz="4000" dirty="0">
                <a:latin typeface="Monotype Corsiva" pitchFamily="66" charset="0"/>
              </a:rPr>
              <a:t> </a:t>
            </a:r>
            <a:r>
              <a:rPr lang="ru-RU" sz="4000" dirty="0" smtClean="0">
                <a:latin typeface="Monotype Corsiva" pitchFamily="66" charset="0"/>
              </a:rPr>
              <a:t>движении молекул?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643314"/>
            <a:ext cx="83582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Чем отличаются по строению твердые тела, жидкости и газы?</a:t>
            </a:r>
          </a:p>
        </p:txBody>
      </p:sp>
      <p:pic>
        <p:nvPicPr>
          <p:cNvPr id="8" name="Picture 4" descr="adia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23928" y="2852936"/>
            <a:ext cx="5029200" cy="3771900"/>
          </a:xfrm>
          <a:prstGeom prst="rect">
            <a:avLst/>
          </a:prstGeom>
          <a:noFill/>
        </p:spPr>
      </p:pic>
      <p:pic>
        <p:nvPicPr>
          <p:cNvPr id="9" name="Picture 5" descr="Resbea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56992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323528" y="1916832"/>
            <a:ext cx="4104456" cy="2880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Oval 6"/>
          <p:cNvSpPr>
            <a:spLocks noChangeArrowheads="1"/>
          </p:cNvSpPr>
          <p:nvPr/>
        </p:nvSpPr>
        <p:spPr bwMode="auto">
          <a:xfrm>
            <a:off x="394965" y="2926159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Oval 7"/>
          <p:cNvSpPr>
            <a:spLocks noChangeArrowheads="1"/>
          </p:cNvSpPr>
          <p:nvPr/>
        </p:nvSpPr>
        <p:spPr bwMode="auto">
          <a:xfrm>
            <a:off x="826765" y="2565797"/>
            <a:ext cx="215900" cy="2159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Oval 8"/>
          <p:cNvSpPr>
            <a:spLocks noChangeArrowheads="1"/>
          </p:cNvSpPr>
          <p:nvPr/>
        </p:nvSpPr>
        <p:spPr bwMode="auto">
          <a:xfrm>
            <a:off x="394965" y="3789759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2" name="Oval 9"/>
          <p:cNvSpPr>
            <a:spLocks noChangeArrowheads="1"/>
          </p:cNvSpPr>
          <p:nvPr/>
        </p:nvSpPr>
        <p:spPr bwMode="auto">
          <a:xfrm>
            <a:off x="394965" y="3357959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Oval 10"/>
          <p:cNvSpPr>
            <a:spLocks noChangeArrowheads="1"/>
          </p:cNvSpPr>
          <p:nvPr/>
        </p:nvSpPr>
        <p:spPr bwMode="auto">
          <a:xfrm>
            <a:off x="898203" y="3789759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Oval 11"/>
          <p:cNvSpPr>
            <a:spLocks noChangeArrowheads="1"/>
          </p:cNvSpPr>
          <p:nvPr/>
        </p:nvSpPr>
        <p:spPr bwMode="auto">
          <a:xfrm>
            <a:off x="1403028" y="2926159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8" name="Oval 12"/>
          <p:cNvSpPr>
            <a:spLocks noChangeArrowheads="1"/>
          </p:cNvSpPr>
          <p:nvPr/>
        </p:nvSpPr>
        <p:spPr bwMode="auto">
          <a:xfrm>
            <a:off x="898203" y="3357959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6" name="Oval 13"/>
          <p:cNvSpPr>
            <a:spLocks noChangeArrowheads="1"/>
          </p:cNvSpPr>
          <p:nvPr/>
        </p:nvSpPr>
        <p:spPr bwMode="auto">
          <a:xfrm>
            <a:off x="898203" y="2926159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7" name="Oval 14"/>
          <p:cNvSpPr>
            <a:spLocks noChangeArrowheads="1"/>
          </p:cNvSpPr>
          <p:nvPr/>
        </p:nvSpPr>
        <p:spPr bwMode="auto">
          <a:xfrm>
            <a:off x="1403028" y="3789759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8" name="Oval 15"/>
          <p:cNvSpPr>
            <a:spLocks noChangeArrowheads="1"/>
          </p:cNvSpPr>
          <p:nvPr/>
        </p:nvSpPr>
        <p:spPr bwMode="auto">
          <a:xfrm>
            <a:off x="1834828" y="2565797"/>
            <a:ext cx="215900" cy="2159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9" name="Oval 16"/>
          <p:cNvSpPr>
            <a:spLocks noChangeArrowheads="1"/>
          </p:cNvSpPr>
          <p:nvPr/>
        </p:nvSpPr>
        <p:spPr bwMode="auto">
          <a:xfrm>
            <a:off x="1403028" y="3357959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80" name="Line 17"/>
          <p:cNvSpPr>
            <a:spLocks noChangeShapeType="1"/>
          </p:cNvSpPr>
          <p:nvPr/>
        </p:nvSpPr>
        <p:spPr bwMode="auto">
          <a:xfrm flipH="1">
            <a:off x="537840" y="2710259"/>
            <a:ext cx="287338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1" name="Line 18"/>
          <p:cNvSpPr>
            <a:spLocks noChangeShapeType="1"/>
          </p:cNvSpPr>
          <p:nvPr/>
        </p:nvSpPr>
        <p:spPr bwMode="auto">
          <a:xfrm>
            <a:off x="466403" y="3718322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2" name="Line 19"/>
          <p:cNvSpPr>
            <a:spLocks noChangeShapeType="1"/>
          </p:cNvSpPr>
          <p:nvPr/>
        </p:nvSpPr>
        <p:spPr bwMode="auto">
          <a:xfrm>
            <a:off x="466403" y="3573859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3" name="Line 20"/>
          <p:cNvSpPr>
            <a:spLocks noChangeShapeType="1"/>
          </p:cNvSpPr>
          <p:nvPr/>
        </p:nvSpPr>
        <p:spPr bwMode="auto">
          <a:xfrm>
            <a:off x="466403" y="3573859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4" name="Line 21"/>
          <p:cNvSpPr>
            <a:spLocks noChangeShapeType="1"/>
          </p:cNvSpPr>
          <p:nvPr/>
        </p:nvSpPr>
        <p:spPr bwMode="auto">
          <a:xfrm>
            <a:off x="466403" y="3142059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5" name="Line 22"/>
          <p:cNvSpPr>
            <a:spLocks noChangeShapeType="1"/>
          </p:cNvSpPr>
          <p:nvPr/>
        </p:nvSpPr>
        <p:spPr bwMode="auto">
          <a:xfrm flipH="1">
            <a:off x="1618928" y="2710259"/>
            <a:ext cx="287337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6" name="Line 23"/>
          <p:cNvSpPr>
            <a:spLocks noChangeShapeType="1"/>
          </p:cNvSpPr>
          <p:nvPr/>
        </p:nvSpPr>
        <p:spPr bwMode="auto">
          <a:xfrm flipH="1">
            <a:off x="1114103" y="2710259"/>
            <a:ext cx="287337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7" name="Line 24"/>
          <p:cNvSpPr>
            <a:spLocks noChangeShapeType="1"/>
          </p:cNvSpPr>
          <p:nvPr/>
        </p:nvSpPr>
        <p:spPr bwMode="auto">
          <a:xfrm flipH="1">
            <a:off x="1618928" y="3069034"/>
            <a:ext cx="360362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8" name="Line 25"/>
          <p:cNvSpPr>
            <a:spLocks noChangeShapeType="1"/>
          </p:cNvSpPr>
          <p:nvPr/>
        </p:nvSpPr>
        <p:spPr bwMode="auto">
          <a:xfrm flipH="1">
            <a:off x="1618928" y="3573859"/>
            <a:ext cx="287337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9" name="Line 26"/>
          <p:cNvSpPr>
            <a:spLocks noChangeShapeType="1"/>
          </p:cNvSpPr>
          <p:nvPr/>
        </p:nvSpPr>
        <p:spPr bwMode="auto">
          <a:xfrm>
            <a:off x="610865" y="3934222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0" name="Line 27"/>
          <p:cNvSpPr>
            <a:spLocks noChangeShapeType="1"/>
          </p:cNvSpPr>
          <p:nvPr/>
        </p:nvSpPr>
        <p:spPr bwMode="auto">
          <a:xfrm>
            <a:off x="1114103" y="3934222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1" name="Line 28"/>
          <p:cNvSpPr>
            <a:spLocks noChangeShapeType="1"/>
          </p:cNvSpPr>
          <p:nvPr/>
        </p:nvSpPr>
        <p:spPr bwMode="auto">
          <a:xfrm>
            <a:off x="610865" y="3069034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2" name="Line 29"/>
          <p:cNvSpPr>
            <a:spLocks noChangeShapeType="1"/>
          </p:cNvSpPr>
          <p:nvPr/>
        </p:nvSpPr>
        <p:spPr bwMode="auto">
          <a:xfrm>
            <a:off x="1114103" y="3069034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3" name="Line 30"/>
          <p:cNvSpPr>
            <a:spLocks noChangeShapeType="1"/>
          </p:cNvSpPr>
          <p:nvPr/>
        </p:nvSpPr>
        <p:spPr bwMode="auto">
          <a:xfrm>
            <a:off x="1114103" y="3429397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4" name="Line 31"/>
          <p:cNvSpPr>
            <a:spLocks noChangeShapeType="1"/>
          </p:cNvSpPr>
          <p:nvPr/>
        </p:nvSpPr>
        <p:spPr bwMode="auto">
          <a:xfrm>
            <a:off x="1042665" y="2637234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5" name="Line 32"/>
          <p:cNvSpPr>
            <a:spLocks noChangeShapeType="1"/>
          </p:cNvSpPr>
          <p:nvPr/>
        </p:nvSpPr>
        <p:spPr bwMode="auto">
          <a:xfrm>
            <a:off x="610865" y="3429397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6" name="Line 33"/>
          <p:cNvSpPr>
            <a:spLocks noChangeShapeType="1"/>
          </p:cNvSpPr>
          <p:nvPr/>
        </p:nvSpPr>
        <p:spPr bwMode="auto">
          <a:xfrm>
            <a:off x="1545903" y="2637234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7" name="Oval 34"/>
          <p:cNvSpPr>
            <a:spLocks noChangeArrowheads="1"/>
          </p:cNvSpPr>
          <p:nvPr/>
        </p:nvSpPr>
        <p:spPr bwMode="auto">
          <a:xfrm>
            <a:off x="1330003" y="2565797"/>
            <a:ext cx="215900" cy="2159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98" name="Oval 35"/>
          <p:cNvSpPr>
            <a:spLocks noChangeArrowheads="1"/>
          </p:cNvSpPr>
          <p:nvPr/>
        </p:nvSpPr>
        <p:spPr bwMode="auto">
          <a:xfrm>
            <a:off x="1834828" y="2997597"/>
            <a:ext cx="215900" cy="2159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99" name="Oval 36"/>
          <p:cNvSpPr>
            <a:spLocks noChangeArrowheads="1"/>
          </p:cNvSpPr>
          <p:nvPr/>
        </p:nvSpPr>
        <p:spPr bwMode="auto">
          <a:xfrm>
            <a:off x="1834828" y="3429397"/>
            <a:ext cx="215900" cy="2159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00" name="Line 37"/>
          <p:cNvSpPr>
            <a:spLocks noChangeShapeType="1"/>
          </p:cNvSpPr>
          <p:nvPr/>
        </p:nvSpPr>
        <p:spPr bwMode="auto">
          <a:xfrm>
            <a:off x="1474465" y="3142059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1" name="Line 38"/>
          <p:cNvSpPr>
            <a:spLocks noChangeShapeType="1"/>
          </p:cNvSpPr>
          <p:nvPr/>
        </p:nvSpPr>
        <p:spPr bwMode="auto">
          <a:xfrm>
            <a:off x="1474465" y="3573859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2" name="Line 39"/>
          <p:cNvSpPr>
            <a:spLocks noChangeShapeType="1"/>
          </p:cNvSpPr>
          <p:nvPr/>
        </p:nvSpPr>
        <p:spPr bwMode="auto">
          <a:xfrm>
            <a:off x="971228" y="3142059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3" name="Line 40"/>
          <p:cNvSpPr>
            <a:spLocks noChangeShapeType="1"/>
          </p:cNvSpPr>
          <p:nvPr/>
        </p:nvSpPr>
        <p:spPr bwMode="auto">
          <a:xfrm>
            <a:off x="971228" y="3573859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4" name="Line 41"/>
          <p:cNvSpPr>
            <a:spLocks noChangeShapeType="1"/>
          </p:cNvSpPr>
          <p:nvPr/>
        </p:nvSpPr>
        <p:spPr bwMode="auto">
          <a:xfrm>
            <a:off x="1979290" y="278169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5" name="Line 42"/>
          <p:cNvSpPr>
            <a:spLocks noChangeShapeType="1"/>
          </p:cNvSpPr>
          <p:nvPr/>
        </p:nvSpPr>
        <p:spPr bwMode="auto">
          <a:xfrm>
            <a:off x="1979290" y="321349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99" name="Text Box 43"/>
          <p:cNvSpPr txBox="1">
            <a:spLocks noChangeArrowheads="1"/>
          </p:cNvSpPr>
          <p:nvPr/>
        </p:nvSpPr>
        <p:spPr bwMode="auto">
          <a:xfrm>
            <a:off x="2267744" y="2348880"/>
            <a:ext cx="216024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C6600"/>
                </a:solidFill>
              </a:rPr>
              <a:t>Частицы твёрдого</a:t>
            </a:r>
          </a:p>
          <a:p>
            <a:r>
              <a:rPr lang="ru-RU" sz="1400" b="1" dirty="0">
                <a:solidFill>
                  <a:srgbClr val="CC6600"/>
                </a:solidFill>
              </a:rPr>
              <a:t>тела только</a:t>
            </a:r>
          </a:p>
          <a:p>
            <a:r>
              <a:rPr lang="ru-RU" sz="1400" b="1" dirty="0">
                <a:solidFill>
                  <a:srgbClr val="0033CC"/>
                </a:solidFill>
              </a:rPr>
              <a:t>колеблются </a:t>
            </a:r>
            <a:r>
              <a:rPr lang="ru-RU" sz="1400" b="1" dirty="0">
                <a:solidFill>
                  <a:srgbClr val="CC6600"/>
                </a:solidFill>
              </a:rPr>
              <a:t>около</a:t>
            </a:r>
          </a:p>
          <a:p>
            <a:r>
              <a:rPr lang="ru-RU" sz="1400" b="1" dirty="0">
                <a:solidFill>
                  <a:srgbClr val="CC6600"/>
                </a:solidFill>
              </a:rPr>
              <a:t>равновесия,</a:t>
            </a:r>
          </a:p>
          <a:p>
            <a:r>
              <a:rPr lang="ru-RU" sz="1400" b="1" dirty="0">
                <a:solidFill>
                  <a:srgbClr val="CC6600"/>
                </a:solidFill>
              </a:rPr>
              <a:t>не перемещаясь</a:t>
            </a:r>
          </a:p>
          <a:p>
            <a:r>
              <a:rPr lang="ru-RU" sz="1400" b="1" dirty="0">
                <a:solidFill>
                  <a:srgbClr val="CC6600"/>
                </a:solidFill>
              </a:rPr>
              <a:t>по телу</a:t>
            </a:r>
            <a:r>
              <a:rPr lang="ru-RU" sz="1400" b="1" dirty="0" smtClean="0">
                <a:solidFill>
                  <a:srgbClr val="CC6600"/>
                </a:solidFill>
              </a:rPr>
              <a:t>. Расстояние между молекулами меньше размера молекул. Твердое тело имеет и форму и объем.</a:t>
            </a:r>
            <a:endParaRPr lang="ru-RU" sz="1400" b="1" dirty="0">
              <a:solidFill>
                <a:srgbClr val="CC6600"/>
              </a:solidFill>
            </a:endParaRPr>
          </a:p>
          <a:p>
            <a:endParaRPr lang="ru-RU" sz="1400" b="1" dirty="0">
              <a:solidFill>
                <a:srgbClr val="CC6600"/>
              </a:solidFill>
            </a:endParaRPr>
          </a:p>
        </p:txBody>
      </p:sp>
      <p:sp>
        <p:nvSpPr>
          <p:cNvPr id="11312" name="Rectangle 50"/>
          <p:cNvSpPr>
            <a:spLocks noChangeArrowheads="1"/>
          </p:cNvSpPr>
          <p:nvPr/>
        </p:nvSpPr>
        <p:spPr bwMode="auto">
          <a:xfrm>
            <a:off x="4572000" y="2060848"/>
            <a:ext cx="4176464" cy="25202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13" name="Rectangle 51" descr="Мелкое конфетти"/>
          <p:cNvSpPr>
            <a:spLocks noChangeArrowheads="1"/>
          </p:cNvSpPr>
          <p:nvPr/>
        </p:nvSpPr>
        <p:spPr bwMode="auto">
          <a:xfrm>
            <a:off x="4716462" y="2637234"/>
            <a:ext cx="1366838" cy="1223963"/>
          </a:xfrm>
          <a:prstGeom prst="rect">
            <a:avLst/>
          </a:prstGeom>
          <a:pattFill prst="smConfetti">
            <a:fgClr>
              <a:schemeClr val="tx2"/>
            </a:fgClr>
            <a:bgClr>
              <a:srgbClr val="CC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08" name="Text Box 52"/>
          <p:cNvSpPr txBox="1">
            <a:spLocks noChangeArrowheads="1"/>
          </p:cNvSpPr>
          <p:nvPr/>
        </p:nvSpPr>
        <p:spPr bwMode="auto">
          <a:xfrm>
            <a:off x="6300192" y="2276872"/>
            <a:ext cx="23762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CC6600"/>
                </a:solidFill>
              </a:rPr>
              <a:t>Частицы газа </a:t>
            </a:r>
          </a:p>
          <a:p>
            <a:r>
              <a:rPr lang="ru-RU" sz="1600" b="1" dirty="0">
                <a:solidFill>
                  <a:srgbClr val="CC6600"/>
                </a:solidFill>
              </a:rPr>
              <a:t>легко и</a:t>
            </a:r>
            <a:r>
              <a:rPr lang="ru-RU" sz="1600" b="1" dirty="0"/>
              <a:t> </a:t>
            </a:r>
            <a:r>
              <a:rPr lang="ru-RU" sz="1600" b="1" dirty="0" err="1">
                <a:solidFill>
                  <a:srgbClr val="0033CC"/>
                </a:solidFill>
              </a:rPr>
              <a:t>беспо</a:t>
            </a:r>
            <a:r>
              <a:rPr lang="ru-RU" sz="1600" b="1" dirty="0">
                <a:solidFill>
                  <a:srgbClr val="0033CC"/>
                </a:solidFill>
              </a:rPr>
              <a:t>-</a:t>
            </a:r>
          </a:p>
          <a:p>
            <a:r>
              <a:rPr lang="ru-RU" sz="1600" b="1" dirty="0" err="1">
                <a:solidFill>
                  <a:srgbClr val="0033CC"/>
                </a:solidFill>
              </a:rPr>
              <a:t>рядочно</a:t>
            </a:r>
            <a:r>
              <a:rPr lang="ru-RU" sz="1600" b="1" dirty="0">
                <a:solidFill>
                  <a:srgbClr val="0033CC"/>
                </a:solidFill>
              </a:rPr>
              <a:t> пере-</a:t>
            </a:r>
          </a:p>
          <a:p>
            <a:r>
              <a:rPr lang="ru-RU" sz="1600" b="1" dirty="0" err="1">
                <a:solidFill>
                  <a:srgbClr val="0033CC"/>
                </a:solidFill>
              </a:rPr>
              <a:t>мещаются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CC6600"/>
                </a:solidFill>
              </a:rPr>
              <a:t>по всему </a:t>
            </a:r>
            <a:r>
              <a:rPr lang="ru-RU" sz="1600" b="1" dirty="0" smtClean="0">
                <a:solidFill>
                  <a:srgbClr val="CC6600"/>
                </a:solidFill>
              </a:rPr>
              <a:t>объёму. Газ не имеет ни объема, ни формы.</a:t>
            </a:r>
            <a:endParaRPr lang="ru-RU" sz="1600" b="1" dirty="0">
              <a:solidFill>
                <a:srgbClr val="CC6600"/>
              </a:solidFill>
            </a:endParaRPr>
          </a:p>
        </p:txBody>
      </p:sp>
      <p:sp>
        <p:nvSpPr>
          <p:cNvPr id="11316" name="Text Box 54"/>
          <p:cNvSpPr txBox="1">
            <a:spLocks noChangeArrowheads="1"/>
          </p:cNvSpPr>
          <p:nvPr/>
        </p:nvSpPr>
        <p:spPr bwMode="auto">
          <a:xfrm>
            <a:off x="4932363" y="5300663"/>
            <a:ext cx="381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Verdana" pitchFamily="34" charset="0"/>
            </a:endParaRPr>
          </a:p>
        </p:txBody>
      </p:sp>
      <p:sp>
        <p:nvSpPr>
          <p:cNvPr id="11317" name="WordArt 58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5010150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00"/>
                    </a:gs>
                  </a:gsLst>
                  <a:lin ang="5400000" scaled="1"/>
                </a:gradFill>
                <a:latin typeface="Georgia"/>
              </a:rPr>
              <a:t>Строение твердых тел,</a:t>
            </a:r>
          </a:p>
        </p:txBody>
      </p:sp>
      <p:sp>
        <p:nvSpPr>
          <p:cNvPr id="11318" name="WordArt 59"/>
          <p:cNvSpPr>
            <a:spLocks noChangeArrowheads="1" noChangeShapeType="1" noTextEdit="1"/>
          </p:cNvSpPr>
          <p:nvPr/>
        </p:nvSpPr>
        <p:spPr bwMode="auto">
          <a:xfrm>
            <a:off x="1116013" y="692150"/>
            <a:ext cx="5010150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9FFCC"/>
                    </a:gs>
                    <a:gs pos="100000">
                      <a:srgbClr val="0099CC"/>
                    </a:gs>
                  </a:gsLst>
                  <a:lin ang="5400000" scaled="1"/>
                </a:gradFill>
                <a:latin typeface="Georgia"/>
              </a:rPr>
              <a:t>жидкостей и газов,</a:t>
            </a:r>
          </a:p>
        </p:txBody>
      </p:sp>
      <p:sp>
        <p:nvSpPr>
          <p:cNvPr id="11319" name="WordArt 60"/>
          <p:cNvSpPr>
            <a:spLocks noChangeArrowheads="1" noChangeShapeType="1" noTextEdit="1"/>
          </p:cNvSpPr>
          <p:nvPr/>
        </p:nvSpPr>
        <p:spPr bwMode="auto">
          <a:xfrm>
            <a:off x="5868144" y="1268760"/>
            <a:ext cx="2952750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различно !</a:t>
            </a:r>
          </a:p>
        </p:txBody>
      </p:sp>
      <p:sp>
        <p:nvSpPr>
          <p:cNvPr id="19519" name="Oval 63"/>
          <p:cNvSpPr>
            <a:spLocks noChangeArrowheads="1"/>
          </p:cNvSpPr>
          <p:nvPr/>
        </p:nvSpPr>
        <p:spPr bwMode="auto">
          <a:xfrm>
            <a:off x="4860925" y="2781697"/>
            <a:ext cx="142875" cy="144462"/>
          </a:xfrm>
          <a:prstGeom prst="ellipse">
            <a:avLst/>
          </a:prstGeom>
          <a:solidFill>
            <a:schemeClr val="tx1"/>
          </a:solidFill>
          <a:ln w="25400" algn="ctr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520" name="Oval 64"/>
          <p:cNvSpPr>
            <a:spLocks noChangeArrowheads="1"/>
          </p:cNvSpPr>
          <p:nvPr/>
        </p:nvSpPr>
        <p:spPr bwMode="auto">
          <a:xfrm>
            <a:off x="5868987" y="3142059"/>
            <a:ext cx="142875" cy="142875"/>
          </a:xfrm>
          <a:prstGeom prst="ellipse">
            <a:avLst/>
          </a:prstGeom>
          <a:solidFill>
            <a:schemeClr val="tx1"/>
          </a:solidFill>
          <a:ln w="25400" algn="ctr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327" name="Text Box 68"/>
          <p:cNvSpPr txBox="1">
            <a:spLocks noChangeArrowheads="1"/>
          </p:cNvSpPr>
          <p:nvPr/>
        </p:nvSpPr>
        <p:spPr bwMode="auto">
          <a:xfrm>
            <a:off x="466403" y="2205434"/>
            <a:ext cx="24495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1. Твердое тело</a:t>
            </a:r>
          </a:p>
        </p:txBody>
      </p:sp>
      <p:sp>
        <p:nvSpPr>
          <p:cNvPr id="11329" name="Text Box 70"/>
          <p:cNvSpPr txBox="1">
            <a:spLocks noChangeArrowheads="1"/>
          </p:cNvSpPr>
          <p:nvPr/>
        </p:nvSpPr>
        <p:spPr bwMode="auto">
          <a:xfrm>
            <a:off x="5292080" y="2132856"/>
            <a:ext cx="24495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2. </a:t>
            </a:r>
            <a:r>
              <a:rPr lang="ru-RU" dirty="0"/>
              <a:t>Газы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9.24855E-7 C -2.77778E-7 -0.00555 -2.77778E-7 -0.01133 -2.77778E-7 -0.01688 C -2.77778E-7 -0.00485 -2.77778E-7 0.00717 -2.77778E-7 0.01919 C -2.77778E-7 0.01272 -2.77778E-7 0.00648 -2.77778E-7 9.24855E-7 Z " pathEditMode="relative" ptsTypes="ffff">
                                      <p:cBhvr>
                                        <p:cTn id="8" dur="2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93 L -0.05451 0.077 L -0.12274 -0.01803 L -0.04184 -0.07722 L -0.00052 0.00093 Z " pathEditMode="relative" ptsTypes="AAAAA">
                                      <p:cBhvr>
                                        <p:cTn id="14" dur="2000" fill="hold"/>
                                        <p:tgtEl>
                                          <p:spTgt spid="19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64162E-6 L -0.01267 0.07168 L 0.08576 0.13087 L 0.1158 -0.00439 L 0.00469 -0.02335 L 1.38889E-6 -3.64162E-6 Z " pathEditMode="relative" ptsTypes="AAAAAA">
                                      <p:cBhvr>
                                        <p:cTn id="16" dur="2000" fill="hold"/>
                                        <p:tgtEl>
                                          <p:spTgt spid="19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 animBg="1"/>
      <p:bldP spid="19499" grpId="0"/>
      <p:bldP spid="19508" grpId="0"/>
      <p:bldP spid="19519" grpId="0" animBg="1"/>
      <p:bldP spid="195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692696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При своем беспорядочном движении молекулы газа </a:t>
            </a:r>
          </a:p>
          <a:p>
            <a:r>
              <a:rPr lang="ru-RU" sz="3200" b="1" dirty="0" smtClean="0">
                <a:latin typeface="Monotype Corsiva" pitchFamily="66" charset="0"/>
              </a:rPr>
              <a:t>сталкиваются друг с другом, а также со стенками сосуда,</a:t>
            </a:r>
            <a:r>
              <a:rPr lang="ru-RU" sz="3200" b="1" dirty="0">
                <a:latin typeface="Monotype Corsiva" pitchFamily="66" charset="0"/>
              </a:rPr>
              <a:t> </a:t>
            </a:r>
            <a:r>
              <a:rPr lang="ru-RU" sz="3200" b="1" dirty="0" smtClean="0">
                <a:latin typeface="Monotype Corsiva" pitchFamily="66" charset="0"/>
              </a:rPr>
              <a:t>в котором находится газ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071942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Сила удара отдельной молекулы газа о стенки незначительно. Почему давление всё же велико  в тех или иных баллонах с газом?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36912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 smtClean="0">
                <a:solidFill>
                  <a:srgbClr val="FF0000"/>
                </a:solidFill>
                <a:latin typeface="Monotype Corsiva" pitchFamily="66" charset="0"/>
              </a:rPr>
              <a:t>Давление газа  вызывается ударами молекул газа!!!</a:t>
            </a:r>
            <a:endParaRPr lang="ru-RU" sz="3200" i="1" u="sng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abg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9" name="Picture 5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5563" y="1752600"/>
            <a:ext cx="9088437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u="sng">
                <a:latin typeface="Monotype Corsiva" pitchFamily="66" charset="0"/>
              </a:rPr>
              <a:t>Газы</a:t>
            </a:r>
            <a:r>
              <a:rPr lang="ru-RU" sz="3200" b="1">
                <a:latin typeface="Monotype Corsiva" pitchFamily="66" charset="0"/>
              </a:rPr>
              <a:t>, в отличие от твердых тел и жидкостей, </a:t>
            </a:r>
          </a:p>
          <a:p>
            <a:r>
              <a:rPr lang="ru-RU" sz="3200" b="1">
                <a:latin typeface="Monotype Corsiva" pitchFamily="66" charset="0"/>
              </a:rPr>
              <a:t>                                                заполняют весь сосуд, </a:t>
            </a:r>
          </a:p>
          <a:p>
            <a:r>
              <a:rPr lang="ru-RU" sz="3200" b="1">
                <a:latin typeface="Monotype Corsiva" pitchFamily="66" charset="0"/>
              </a:rPr>
              <a:t>                                                      в котором они находятся.</a:t>
            </a:r>
          </a:p>
          <a:p>
            <a:r>
              <a:rPr lang="ru-RU" sz="3200" b="1">
                <a:latin typeface="Monotype Corsiva" pitchFamily="66" charset="0"/>
              </a:rPr>
              <a:t>При этом газ оказывает давление на стенки, </a:t>
            </a:r>
          </a:p>
          <a:p>
            <a:r>
              <a:rPr lang="ru-RU" sz="3200" b="1">
                <a:latin typeface="Monotype Corsiva" pitchFamily="66" charset="0"/>
              </a:rPr>
              <a:t>                             дно и крышку баллона, камеры </a:t>
            </a:r>
          </a:p>
          <a:p>
            <a:r>
              <a:rPr lang="ru-RU" sz="3200" b="1">
                <a:latin typeface="Monotype Corsiva" pitchFamily="66" charset="0"/>
              </a:rPr>
              <a:t>                                            Или любого другого тела, </a:t>
            </a:r>
          </a:p>
          <a:p>
            <a:r>
              <a:rPr lang="ru-RU" sz="3200" b="1">
                <a:latin typeface="Monotype Corsiva" pitchFamily="66" charset="0"/>
              </a:rPr>
              <a:t>                                                         в котором он находится.</a:t>
            </a:r>
          </a:p>
          <a:p>
            <a:endParaRPr lang="ru-RU" sz="3200" b="1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655</Words>
  <Application>Microsoft Office PowerPoint</Application>
  <PresentationFormat>Экран (4:3)</PresentationFormat>
  <Paragraphs>128</Paragraphs>
  <Slides>25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Повторение</vt:lpstr>
      <vt:lpstr>Выразите в паскалях давление:  </vt:lpstr>
      <vt:lpstr>Слайд 3</vt:lpstr>
      <vt:lpstr>Слайд 4</vt:lpstr>
      <vt:lpstr>Тема:  «Давление газа»</vt:lpstr>
      <vt:lpstr>Давление газа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Блез Паскаль (1623-1662)</vt:lpstr>
      <vt:lpstr>Слайд 21</vt:lpstr>
      <vt:lpstr>Слайд 22</vt:lpstr>
      <vt:lpstr>Слайд 23</vt:lpstr>
      <vt:lpstr>Домашнее задание:</vt:lpstr>
      <vt:lpstr>Слайд 25</vt:lpstr>
    </vt:vector>
  </TitlesOfParts>
  <Company>МОУ СОШ № 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INFORMATIK22</cp:lastModifiedBy>
  <cp:revision>19</cp:revision>
  <dcterms:created xsi:type="dcterms:W3CDTF">2012-01-20T23:50:32Z</dcterms:created>
  <dcterms:modified xsi:type="dcterms:W3CDTF">2012-02-24T00:11:54Z</dcterms:modified>
</cp:coreProperties>
</file>