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75" r:id="rId3"/>
    <p:sldId id="258" r:id="rId4"/>
    <p:sldId id="276" r:id="rId5"/>
    <p:sldId id="257" r:id="rId6"/>
    <p:sldId id="259" r:id="rId7"/>
    <p:sldId id="261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53C043D-170A-43E3-BD7F-31ED4FAA7DCD}" type="datetimeFigureOut">
              <a:rPr lang="ru-RU"/>
              <a:pPr>
                <a:defRPr/>
              </a:pPr>
              <a:t>04.06.2012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D6197E9-873F-449F-A60B-B08874DD4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649A7C-4AA1-4DAA-B4CE-9727BBD8251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CA4730-B95F-4DA5-AD03-C65D499C7E0D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450ED-1121-4158-A0EF-26E96607BE79}" type="datetime1">
              <a:rPr lang="ru-RU"/>
              <a:pPr>
                <a:defRPr/>
              </a:pPr>
              <a:t>04.06.2012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05349-F4A1-420A-A929-BBE8A8E6C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32F3B-EA00-407E-B0AA-06D9C0835EA5}" type="datetime1">
              <a:rPr lang="ru-RU"/>
              <a:pPr>
                <a:defRPr/>
              </a:pPr>
              <a:t>04.06.2012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9824F-C6BA-4686-917D-211BD3F5E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09AC4-9E39-4C1A-ACE7-09E63184D08F}" type="datetime1">
              <a:rPr lang="ru-RU"/>
              <a:pPr>
                <a:defRPr/>
              </a:pPr>
              <a:t>04.06.2012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92BDE-0BDB-436C-B962-333C1A225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19235-CDC2-45E3-91E4-A6689930A1A0}" type="datetime1">
              <a:rPr lang="ru-RU"/>
              <a:pPr>
                <a:defRPr/>
              </a:pPr>
              <a:t>04.06.2012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89A1B-A9C3-451B-9669-B8520990C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5C367-EF82-4FD1-A74A-BE53068A7DDB}" type="datetime1">
              <a:rPr lang="ru-RU"/>
              <a:pPr>
                <a:defRPr/>
              </a:pPr>
              <a:t>04.06.2012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FB3E0-A23B-48AA-AF28-C23DA45D3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2896A-E83A-473F-AB96-ECF157E55B05}" type="datetime1">
              <a:rPr lang="ru-RU"/>
              <a:pPr>
                <a:defRPr/>
              </a:pPr>
              <a:t>04.06.2012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1F884-373A-4B96-902D-DF172BB51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995F4-DF62-42F2-9093-373D74B895C6}" type="datetime1">
              <a:rPr lang="ru-RU"/>
              <a:pPr>
                <a:defRPr/>
              </a:pPr>
              <a:t>04.06.2012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461EF-FE6F-4A29-B328-D76E9C865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0A03-2514-4A5B-8A27-37ADB98586C8}" type="datetime1">
              <a:rPr lang="ru-RU"/>
              <a:pPr>
                <a:defRPr/>
              </a:pPr>
              <a:t>04.06.2012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7FB3B-6D4C-4A17-B139-C9586C645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57F01-3F20-456C-9323-797E5AB24227}" type="datetime1">
              <a:rPr lang="ru-RU"/>
              <a:pPr>
                <a:defRPr/>
              </a:pPr>
              <a:t>04.06.2012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4412C-3E55-484F-AE7F-87E118206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8E742-73C7-410A-BC56-C5EA623C16AC}" type="datetime1">
              <a:rPr lang="ru-RU"/>
              <a:pPr>
                <a:defRPr/>
              </a:pPr>
              <a:t>04.06.2012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7A786-F1C8-44E1-BD2B-AF1452310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2C733-4E33-45E0-B9BF-5B5F6A42C114}" type="datetime1">
              <a:rPr lang="ru-RU"/>
              <a:pPr>
                <a:defRPr/>
              </a:pPr>
              <a:t>04.06.2012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AD793-F5BE-42F3-B148-F0ECB8EAB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DE44D5-8CD6-484A-84A4-C12941623F29}" type="datetime1">
              <a:rPr lang="ru-RU"/>
              <a:pPr>
                <a:defRPr/>
              </a:pPr>
              <a:t>04.06.2012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324B23-6611-48A5-98A1-76BB14912A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10" Type="http://schemas.openxmlformats.org/officeDocument/2006/relationships/hyperlink" Target="http://www.uroki.net/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3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3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roki.net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50" y="5715000"/>
            <a:ext cx="5000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500" y="6000750"/>
            <a:ext cx="4095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72438" y="4929188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5929313"/>
            <a:ext cx="51435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500063" y="5357813"/>
            <a:ext cx="7715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9" descr="H:\Documents and Settings\Aida\Рабочий стол\НОвая ГРАФИКА сборник\КАРТИНКИ СБОРНИК_ школьные\__SUN2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14313"/>
            <a:ext cx="5715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Box 8"/>
          <p:cNvSpPr txBox="1">
            <a:spLocks noChangeArrowheads="1"/>
          </p:cNvSpPr>
          <p:nvPr/>
        </p:nvSpPr>
        <p:spPr bwMode="auto">
          <a:xfrm>
            <a:off x="5786438" y="5699125"/>
            <a:ext cx="24288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Выполнила</a:t>
            </a:r>
          </a:p>
          <a:p>
            <a:pPr algn="ctr"/>
            <a:r>
              <a:rPr lang="ru-RU" sz="2400" b="1"/>
              <a:t>Коровина И.Н.</a:t>
            </a:r>
          </a:p>
          <a:p>
            <a:pPr algn="ctr"/>
            <a:r>
              <a:rPr lang="ru-RU" sz="2000" b="1"/>
              <a:t>МОУ СОШ №9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3" y="285750"/>
            <a:ext cx="8715375" cy="2000250"/>
          </a:xfrm>
          <a:solidFill>
            <a:schemeClr val="lt1">
              <a:alpha val="8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900" b="1" dirty="0" smtClean="0"/>
              <a:t>Отгадай кроссворд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900" b="1" dirty="0" smtClean="0"/>
              <a:t>«Герои мультфильмов и сказок»</a:t>
            </a:r>
            <a:endParaRPr lang="ru-RU" sz="4900" b="1" dirty="0"/>
          </a:p>
        </p:txBody>
      </p:sp>
      <p:pic>
        <p:nvPicPr>
          <p:cNvPr id="10" name="Рисунок 9" descr="x_8c6c695f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945630">
            <a:off x="752475" y="2297113"/>
            <a:ext cx="2840038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808788" y="6583363"/>
            <a:ext cx="23352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000000"/>
                </a:solidFill>
              </a:rPr>
              <a:t>Скачано с сайта </a:t>
            </a:r>
            <a:r>
              <a:rPr lang="en-US" sz="1200">
                <a:solidFill>
                  <a:srgbClr val="000000"/>
                </a:solidFill>
                <a:hlinkClick r:id="rId10"/>
              </a:rPr>
              <a:t>www.uroki.net</a:t>
            </a:r>
            <a:endParaRPr lang="ru-RU" sz="120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68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57B13CB-A24E-4090-B5C5-22B72DC3F433}" type="datetime1">
              <a:rPr lang="ru-RU" smtClean="0"/>
              <a:pPr>
                <a:defRPr/>
              </a:pPr>
              <a:t>04.06.2012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Коровина И.Н.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F1446A-ECD1-45B8-8BD0-172CA773999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24580" name="Прямоугольник 4"/>
          <p:cNvSpPr>
            <a:spLocks noChangeArrowheads="1"/>
          </p:cNvSpPr>
          <p:nvPr/>
        </p:nvSpPr>
        <p:spPr bwMode="auto">
          <a:xfrm>
            <a:off x="500063" y="714375"/>
            <a:ext cx="78581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/>
              <a:t>4</a:t>
            </a:r>
            <a:r>
              <a:rPr lang="ru-RU" sz="3600" b="1"/>
              <a:t>   Сказочный персонаж, который сначала поймал щуку, </a:t>
            </a:r>
          </a:p>
          <a:p>
            <a:pPr algn="ctr"/>
            <a:r>
              <a:rPr lang="ru-RU" sz="3600" b="1"/>
              <a:t>а потом отпустил её.</a:t>
            </a:r>
          </a:p>
        </p:txBody>
      </p:sp>
      <p:pic>
        <p:nvPicPr>
          <p:cNvPr id="7" name="Рисунок 6" descr="52445749_483.jpg"/>
          <p:cNvPicPr>
            <a:picLocks noChangeAspect="1"/>
          </p:cNvPicPr>
          <p:nvPr/>
        </p:nvPicPr>
        <p:blipFill>
          <a:blip r:embed="rId3"/>
          <a:srcRect r="11954"/>
          <a:stretch>
            <a:fillRect/>
          </a:stretch>
        </p:blipFill>
        <p:spPr bwMode="auto">
          <a:xfrm>
            <a:off x="2928938" y="2357438"/>
            <a:ext cx="5072062" cy="406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7" descr="961a7691d09404c609d3b3b84a813bdb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75" y="2928938"/>
            <a:ext cx="18034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25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4036200oz_1_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714500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880F0D4-BF18-41F7-B973-EC1CDF52E64C}" type="datetime1">
              <a:rPr lang="ru-RU" smtClean="0"/>
              <a:pPr>
                <a:defRPr/>
              </a:pPr>
              <a:t>04.06.2012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5772A-2434-4F53-ADCE-6A57417BCAF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714625" y="714375"/>
          <a:ext cx="5500688" cy="5000625"/>
        </p:xfrm>
        <a:graphic>
          <a:graphicData uri="http://schemas.openxmlformats.org/drawingml/2006/table">
            <a:tbl>
              <a:tblPr/>
              <a:tblGrid>
                <a:gridCol w="609600"/>
                <a:gridCol w="611188"/>
                <a:gridCol w="609600"/>
                <a:gridCol w="611187"/>
                <a:gridCol w="609600"/>
                <a:gridCol w="611188"/>
                <a:gridCol w="609600"/>
                <a:gridCol w="611187"/>
                <a:gridCol w="617538"/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699" name="TextBox 8"/>
          <p:cNvSpPr txBox="1">
            <a:spLocks noChangeArrowheads="1"/>
          </p:cNvSpPr>
          <p:nvPr/>
        </p:nvSpPr>
        <p:spPr bwMode="auto">
          <a:xfrm>
            <a:off x="3357563" y="714375"/>
            <a:ext cx="3500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я   т   а    ч   о   к</a:t>
            </a:r>
          </a:p>
        </p:txBody>
      </p:sp>
      <p:sp>
        <p:nvSpPr>
          <p:cNvPr id="25700" name="TextBox 6"/>
          <p:cNvSpPr txBox="1">
            <a:spLocks noChangeArrowheads="1"/>
          </p:cNvSpPr>
          <p:nvPr/>
        </p:nvSpPr>
        <p:spPr bwMode="auto">
          <a:xfrm>
            <a:off x="3357563" y="1285875"/>
            <a:ext cx="4214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б   е   з    ь   я   н    а</a:t>
            </a:r>
          </a:p>
        </p:txBody>
      </p:sp>
      <p:sp>
        <p:nvSpPr>
          <p:cNvPr id="25701" name="TextBox 9"/>
          <p:cNvSpPr txBox="1">
            <a:spLocks noChangeArrowheads="1"/>
          </p:cNvSpPr>
          <p:nvPr/>
        </p:nvSpPr>
        <p:spPr bwMode="auto">
          <a:xfrm>
            <a:off x="3357563" y="1857375"/>
            <a:ext cx="4286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е   р   е    п   а   х    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429000" y="2357438"/>
            <a:ext cx="2357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м   е   л   я</a:t>
            </a:r>
          </a:p>
        </p:txBody>
      </p:sp>
    </p:spTree>
    <p:custDataLst>
      <p:tags r:id="rId1"/>
    </p:custDataLst>
  </p:cSld>
  <p:clrMapOvr>
    <a:masterClrMapping/>
  </p:clrMapOvr>
  <p:transition advTm="61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57B13CB-A24E-4090-B5C5-22B72DC3F433}" type="datetime1">
              <a:rPr lang="ru-RU" smtClean="0"/>
              <a:pPr>
                <a:defRPr/>
              </a:pPr>
              <a:t>04.06.2012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Коровина И.Н.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C4487-1784-41F0-BB5E-EB7FA4FEC11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26628" name="Прямоугольник 4"/>
          <p:cNvSpPr>
            <a:spLocks noChangeArrowheads="1"/>
          </p:cNvSpPr>
          <p:nvPr/>
        </p:nvSpPr>
        <p:spPr bwMode="auto">
          <a:xfrm>
            <a:off x="571500" y="642938"/>
            <a:ext cx="37703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/>
              <a:t>5</a:t>
            </a:r>
            <a:r>
              <a:rPr lang="ru-RU" sz="3600" b="1"/>
              <a:t> Мальчик,</a:t>
            </a:r>
          </a:p>
          <a:p>
            <a:pPr algn="ctr"/>
            <a:r>
              <a:rPr lang="ru-RU" sz="3600" b="1"/>
              <a:t> который жил </a:t>
            </a:r>
          </a:p>
          <a:p>
            <a:pPr algn="ctr"/>
            <a:r>
              <a:rPr lang="ru-RU" sz="3600" b="1"/>
              <a:t>в волчьей стае.</a:t>
            </a:r>
          </a:p>
        </p:txBody>
      </p:sp>
      <p:pic>
        <p:nvPicPr>
          <p:cNvPr id="6" name="Рисунок 5" descr="Maugli-noi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636" y="2533666"/>
            <a:ext cx="4933950" cy="3181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 descr="3479b003297f41bdbaacfc3f9e1a4c44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6363" y="677863"/>
            <a:ext cx="2100262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08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maugli_cd3_avi_image4.jpg"/>
          <p:cNvPicPr>
            <a:picLocks noChangeAspect="1"/>
          </p:cNvPicPr>
          <p:nvPr/>
        </p:nvPicPr>
        <p:blipFill>
          <a:blip r:embed="rId3"/>
          <a:srcRect l="781" t="14844" b="14844"/>
          <a:stretch>
            <a:fillRect/>
          </a:stretch>
        </p:blipFill>
        <p:spPr bwMode="auto">
          <a:xfrm>
            <a:off x="357188" y="428625"/>
            <a:ext cx="846772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880F0D4-BF18-41F7-B973-EC1CDF52E64C}" type="datetime1">
              <a:rPr lang="ru-RU" smtClean="0"/>
              <a:pPr>
                <a:defRPr/>
              </a:pPr>
              <a:t>04.06.2012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A2583-C96C-40A6-B8F1-FDFE7B73063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643188" y="714375"/>
          <a:ext cx="5500687" cy="5000625"/>
        </p:xfrm>
        <a:graphic>
          <a:graphicData uri="http://schemas.openxmlformats.org/drawingml/2006/table">
            <a:tbl>
              <a:tblPr/>
              <a:tblGrid>
                <a:gridCol w="609600"/>
                <a:gridCol w="611187"/>
                <a:gridCol w="609600"/>
                <a:gridCol w="611188"/>
                <a:gridCol w="609600"/>
                <a:gridCol w="611187"/>
                <a:gridCol w="609600"/>
                <a:gridCol w="611188"/>
                <a:gridCol w="617537"/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747" name="TextBox 8"/>
          <p:cNvSpPr txBox="1">
            <a:spLocks noChangeArrowheads="1"/>
          </p:cNvSpPr>
          <p:nvPr/>
        </p:nvSpPr>
        <p:spPr bwMode="auto">
          <a:xfrm>
            <a:off x="3357563" y="714375"/>
            <a:ext cx="3500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я   т   а    ч   о   к</a:t>
            </a:r>
          </a:p>
        </p:txBody>
      </p:sp>
      <p:sp>
        <p:nvSpPr>
          <p:cNvPr id="27748" name="TextBox 6"/>
          <p:cNvSpPr txBox="1">
            <a:spLocks noChangeArrowheads="1"/>
          </p:cNvSpPr>
          <p:nvPr/>
        </p:nvSpPr>
        <p:spPr bwMode="auto">
          <a:xfrm>
            <a:off x="3357563" y="1285875"/>
            <a:ext cx="4214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б   е   з    ь   я   н    а</a:t>
            </a:r>
          </a:p>
        </p:txBody>
      </p:sp>
      <p:sp>
        <p:nvSpPr>
          <p:cNvPr id="27749" name="TextBox 9"/>
          <p:cNvSpPr txBox="1">
            <a:spLocks noChangeArrowheads="1"/>
          </p:cNvSpPr>
          <p:nvPr/>
        </p:nvSpPr>
        <p:spPr bwMode="auto">
          <a:xfrm>
            <a:off x="3357563" y="1857375"/>
            <a:ext cx="4286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е   р   е    п   а   х    а</a:t>
            </a:r>
          </a:p>
        </p:txBody>
      </p:sp>
      <p:sp>
        <p:nvSpPr>
          <p:cNvPr id="27750" name="TextBox 10"/>
          <p:cNvSpPr txBox="1">
            <a:spLocks noChangeArrowheads="1"/>
          </p:cNvSpPr>
          <p:nvPr/>
        </p:nvSpPr>
        <p:spPr bwMode="auto">
          <a:xfrm>
            <a:off x="3429000" y="2357438"/>
            <a:ext cx="2357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м   е   л   я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357563" y="2928938"/>
            <a:ext cx="3071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а   у    г   л   и</a:t>
            </a:r>
          </a:p>
        </p:txBody>
      </p:sp>
    </p:spTree>
    <p:custDataLst>
      <p:tags r:id="rId1"/>
    </p:custDataLst>
  </p:cSld>
  <p:clrMapOvr>
    <a:masterClrMapping/>
  </p:clrMapOvr>
  <p:transition advTm="83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57B13CB-A24E-4090-B5C5-22B72DC3F433}" type="datetime1">
              <a:rPr lang="ru-RU" smtClean="0"/>
              <a:pPr>
                <a:defRPr/>
              </a:pPr>
              <a:t>04.06.2012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Коровина И.Н.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D6E7F-3972-49FE-B5DA-4114957DE71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28676" name="Прямоугольник 4"/>
          <p:cNvSpPr>
            <a:spLocks noChangeArrowheads="1"/>
          </p:cNvSpPr>
          <p:nvPr/>
        </p:nvSpPr>
        <p:spPr bwMode="auto">
          <a:xfrm>
            <a:off x="428625" y="642938"/>
            <a:ext cx="40005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/>
              <a:t>6</a:t>
            </a:r>
            <a:r>
              <a:rPr lang="ru-RU" sz="3600" b="1"/>
              <a:t> Так зовут медвежонка, который полетел на вертолёте искать своего товарища.</a:t>
            </a:r>
          </a:p>
        </p:txBody>
      </p:sp>
      <p:pic>
        <p:nvPicPr>
          <p:cNvPr id="6" name="Рисунок 5" descr="820ee734dffa-600x45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4313" y="285750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b996bb5ce7c751a40c8e7bf9faac4ea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3513" y="642938"/>
            <a:ext cx="24003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21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880F0D4-BF18-41F7-B973-EC1CDF52E64C}" type="datetime1">
              <a:rPr lang="ru-RU" smtClean="0"/>
              <a:pPr>
                <a:defRPr/>
              </a:pPr>
              <a:t>04.06.2012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DD715-C788-4CED-87F2-13064F58DCD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714625" y="714375"/>
          <a:ext cx="5500688" cy="5000625"/>
        </p:xfrm>
        <a:graphic>
          <a:graphicData uri="http://schemas.openxmlformats.org/drawingml/2006/table">
            <a:tbl>
              <a:tblPr/>
              <a:tblGrid>
                <a:gridCol w="609600"/>
                <a:gridCol w="611188"/>
                <a:gridCol w="609600"/>
                <a:gridCol w="611187"/>
                <a:gridCol w="609600"/>
                <a:gridCol w="611188"/>
                <a:gridCol w="609600"/>
                <a:gridCol w="611187"/>
                <a:gridCol w="617538"/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794" name="TextBox 8"/>
          <p:cNvSpPr txBox="1">
            <a:spLocks noChangeArrowheads="1"/>
          </p:cNvSpPr>
          <p:nvPr/>
        </p:nvSpPr>
        <p:spPr bwMode="auto">
          <a:xfrm>
            <a:off x="3357563" y="714375"/>
            <a:ext cx="3500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я   т   а    ч   о   к</a:t>
            </a:r>
          </a:p>
        </p:txBody>
      </p:sp>
      <p:sp>
        <p:nvSpPr>
          <p:cNvPr id="29795" name="TextBox 6"/>
          <p:cNvSpPr txBox="1">
            <a:spLocks noChangeArrowheads="1"/>
          </p:cNvSpPr>
          <p:nvPr/>
        </p:nvSpPr>
        <p:spPr bwMode="auto">
          <a:xfrm>
            <a:off x="3357563" y="1285875"/>
            <a:ext cx="4214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б   е   з    ь   я   н    а</a:t>
            </a:r>
          </a:p>
        </p:txBody>
      </p:sp>
      <p:sp>
        <p:nvSpPr>
          <p:cNvPr id="29796" name="TextBox 9"/>
          <p:cNvSpPr txBox="1">
            <a:spLocks noChangeArrowheads="1"/>
          </p:cNvSpPr>
          <p:nvPr/>
        </p:nvSpPr>
        <p:spPr bwMode="auto">
          <a:xfrm>
            <a:off x="3357563" y="1857375"/>
            <a:ext cx="4286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е   р   е    п   а   х    а</a:t>
            </a:r>
          </a:p>
        </p:txBody>
      </p:sp>
      <p:sp>
        <p:nvSpPr>
          <p:cNvPr id="29797" name="TextBox 10"/>
          <p:cNvSpPr txBox="1">
            <a:spLocks noChangeArrowheads="1"/>
          </p:cNvSpPr>
          <p:nvPr/>
        </p:nvSpPr>
        <p:spPr bwMode="auto">
          <a:xfrm>
            <a:off x="3429000" y="2357438"/>
            <a:ext cx="2357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м   е   л   я</a:t>
            </a:r>
          </a:p>
        </p:txBody>
      </p:sp>
      <p:sp>
        <p:nvSpPr>
          <p:cNvPr id="29798" name="TextBox 11"/>
          <p:cNvSpPr txBox="1">
            <a:spLocks noChangeArrowheads="1"/>
          </p:cNvSpPr>
          <p:nvPr/>
        </p:nvSpPr>
        <p:spPr bwMode="auto">
          <a:xfrm>
            <a:off x="3357563" y="2928938"/>
            <a:ext cx="3071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а   у    г   л   и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286125" y="3429000"/>
            <a:ext cx="1928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м   к   а</a:t>
            </a:r>
          </a:p>
        </p:txBody>
      </p:sp>
      <p:pic>
        <p:nvPicPr>
          <p:cNvPr id="14" name="Рисунок 13" descr="c339f329f3a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000240"/>
            <a:ext cx="1976734" cy="276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42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57B13CB-A24E-4090-B5C5-22B72DC3F433}" type="datetime1">
              <a:rPr lang="ru-RU" smtClean="0"/>
              <a:pPr>
                <a:defRPr/>
              </a:pPr>
              <a:t>04.06.2012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Коровина И.Н.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125BA-989F-45E9-9B78-CF8507D05F75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30724" name="Прямоугольник 4"/>
          <p:cNvSpPr>
            <a:spLocks noChangeArrowheads="1"/>
          </p:cNvSpPr>
          <p:nvPr/>
        </p:nvSpPr>
        <p:spPr bwMode="auto">
          <a:xfrm>
            <a:off x="357188" y="571500"/>
            <a:ext cx="42862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/>
              <a:t>7 </a:t>
            </a:r>
            <a:r>
              <a:rPr lang="ru-RU" sz="3200" b="1"/>
              <a:t> Сказочный персонаж, которого нашли в ящике с апельсинами.</a:t>
            </a:r>
          </a:p>
        </p:txBody>
      </p:sp>
      <p:pic>
        <p:nvPicPr>
          <p:cNvPr id="6" name="Рисунок 5" descr="original.jpg"/>
          <p:cNvPicPr>
            <a:picLocks noChangeAspect="1"/>
          </p:cNvPicPr>
          <p:nvPr/>
        </p:nvPicPr>
        <p:blipFill>
          <a:blip r:embed="rId3"/>
          <a:srcRect t="27967"/>
          <a:stretch>
            <a:fillRect/>
          </a:stretch>
        </p:blipFill>
        <p:spPr>
          <a:xfrm>
            <a:off x="4429124" y="2143116"/>
            <a:ext cx="4086244" cy="41747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8a388a050da1a6b6b7c53322e8d4a75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4488" y="2868613"/>
            <a:ext cx="195738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11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880F0D4-BF18-41F7-B973-EC1CDF52E64C}" type="datetime1">
              <a:rPr lang="ru-RU" smtClean="0"/>
              <a:pPr>
                <a:defRPr/>
              </a:pPr>
              <a:t>04.06.2012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896E4-DECC-4055-8A2D-E5FB69A1061C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714625" y="714375"/>
          <a:ext cx="5500688" cy="5000625"/>
        </p:xfrm>
        <a:graphic>
          <a:graphicData uri="http://schemas.openxmlformats.org/drawingml/2006/table">
            <a:tbl>
              <a:tblPr/>
              <a:tblGrid>
                <a:gridCol w="609600"/>
                <a:gridCol w="611188"/>
                <a:gridCol w="609600"/>
                <a:gridCol w="611187"/>
                <a:gridCol w="609600"/>
                <a:gridCol w="611188"/>
                <a:gridCol w="609600"/>
                <a:gridCol w="611187"/>
                <a:gridCol w="617538"/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842" name="TextBox 8"/>
          <p:cNvSpPr txBox="1">
            <a:spLocks noChangeArrowheads="1"/>
          </p:cNvSpPr>
          <p:nvPr/>
        </p:nvSpPr>
        <p:spPr bwMode="auto">
          <a:xfrm>
            <a:off x="3357563" y="714375"/>
            <a:ext cx="3500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я   т   а    ч   о   к</a:t>
            </a:r>
          </a:p>
        </p:txBody>
      </p:sp>
      <p:sp>
        <p:nvSpPr>
          <p:cNvPr id="31843" name="TextBox 6"/>
          <p:cNvSpPr txBox="1">
            <a:spLocks noChangeArrowheads="1"/>
          </p:cNvSpPr>
          <p:nvPr/>
        </p:nvSpPr>
        <p:spPr bwMode="auto">
          <a:xfrm>
            <a:off x="3357563" y="1285875"/>
            <a:ext cx="4214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б   е   з    ь   я   н    а</a:t>
            </a:r>
          </a:p>
        </p:txBody>
      </p:sp>
      <p:sp>
        <p:nvSpPr>
          <p:cNvPr id="31844" name="TextBox 9"/>
          <p:cNvSpPr txBox="1">
            <a:spLocks noChangeArrowheads="1"/>
          </p:cNvSpPr>
          <p:nvPr/>
        </p:nvSpPr>
        <p:spPr bwMode="auto">
          <a:xfrm>
            <a:off x="3357563" y="1857375"/>
            <a:ext cx="4286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е   р   е    п   а   х    а</a:t>
            </a:r>
          </a:p>
        </p:txBody>
      </p:sp>
      <p:sp>
        <p:nvSpPr>
          <p:cNvPr id="31845" name="TextBox 10"/>
          <p:cNvSpPr txBox="1">
            <a:spLocks noChangeArrowheads="1"/>
          </p:cNvSpPr>
          <p:nvPr/>
        </p:nvSpPr>
        <p:spPr bwMode="auto">
          <a:xfrm>
            <a:off x="3429000" y="2357438"/>
            <a:ext cx="2357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м   е   л   я</a:t>
            </a:r>
          </a:p>
        </p:txBody>
      </p:sp>
      <p:sp>
        <p:nvSpPr>
          <p:cNvPr id="31846" name="TextBox 11"/>
          <p:cNvSpPr txBox="1">
            <a:spLocks noChangeArrowheads="1"/>
          </p:cNvSpPr>
          <p:nvPr/>
        </p:nvSpPr>
        <p:spPr bwMode="auto">
          <a:xfrm>
            <a:off x="3357563" y="2928938"/>
            <a:ext cx="3071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а   у    г   л   и</a:t>
            </a:r>
          </a:p>
        </p:txBody>
      </p:sp>
      <p:sp>
        <p:nvSpPr>
          <p:cNvPr id="31847" name="TextBox 12"/>
          <p:cNvSpPr txBox="1">
            <a:spLocks noChangeArrowheads="1"/>
          </p:cNvSpPr>
          <p:nvPr/>
        </p:nvSpPr>
        <p:spPr bwMode="auto">
          <a:xfrm>
            <a:off x="3286125" y="3429000"/>
            <a:ext cx="1928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м   к   а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357563" y="4000500"/>
            <a:ext cx="5072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е   б   у   р    а   ш   к   а</a:t>
            </a:r>
          </a:p>
        </p:txBody>
      </p:sp>
      <p:pic>
        <p:nvPicPr>
          <p:cNvPr id="15" name="Рисунок 14" descr="1_3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000108"/>
            <a:ext cx="2028825" cy="3048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custDataLst>
      <p:tags r:id="rId1"/>
    </p:custDataLst>
  </p:cSld>
  <p:clrMapOvr>
    <a:masterClrMapping/>
  </p:clrMapOvr>
  <p:transition advTm="56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57B13CB-A24E-4090-B5C5-22B72DC3F433}" type="datetime1">
              <a:rPr lang="ru-RU" smtClean="0"/>
              <a:pPr>
                <a:defRPr/>
              </a:pPr>
              <a:t>04.06.2012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Коровина И.Н.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A5BCC-D09E-47C8-AB79-7BB1B6ADFF5F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32772" name="Прямоугольник 4"/>
          <p:cNvSpPr>
            <a:spLocks noChangeArrowheads="1"/>
          </p:cNvSpPr>
          <p:nvPr/>
        </p:nvSpPr>
        <p:spPr bwMode="auto">
          <a:xfrm>
            <a:off x="428625" y="571500"/>
            <a:ext cx="7858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/>
              <a:t>9</a:t>
            </a:r>
            <a:r>
              <a:rPr lang="ru-RU" sz="3200" b="1"/>
              <a:t> Мужчина в самом расцвете сил, который живёт на крыше.</a:t>
            </a:r>
          </a:p>
        </p:txBody>
      </p:sp>
      <p:pic>
        <p:nvPicPr>
          <p:cNvPr id="6" name="Рисунок 5" descr="b9c2434404cbfe6e169c455a3fc_pre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2286000"/>
            <a:ext cx="5334000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Рисунок 6" descr="4051dda4d787121a440a7a0a2106db9c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2428875"/>
            <a:ext cx="16129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21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7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785813"/>
            <a:ext cx="315595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880F0D4-BF18-41F7-B973-EC1CDF52E64C}" type="datetime1">
              <a:rPr lang="ru-RU" smtClean="0"/>
              <a:pPr>
                <a:defRPr/>
              </a:pPr>
              <a:t>04.06.2012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87BE6-566B-44AE-B4DD-11F79301770F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714625" y="714375"/>
          <a:ext cx="5500688" cy="5000625"/>
        </p:xfrm>
        <a:graphic>
          <a:graphicData uri="http://schemas.openxmlformats.org/drawingml/2006/table">
            <a:tbl>
              <a:tblPr/>
              <a:tblGrid>
                <a:gridCol w="609600"/>
                <a:gridCol w="611188"/>
                <a:gridCol w="609600"/>
                <a:gridCol w="611187"/>
                <a:gridCol w="609600"/>
                <a:gridCol w="611188"/>
                <a:gridCol w="609600"/>
                <a:gridCol w="611187"/>
                <a:gridCol w="617538"/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891" name="TextBox 8"/>
          <p:cNvSpPr txBox="1">
            <a:spLocks noChangeArrowheads="1"/>
          </p:cNvSpPr>
          <p:nvPr/>
        </p:nvSpPr>
        <p:spPr bwMode="auto">
          <a:xfrm>
            <a:off x="3357563" y="714375"/>
            <a:ext cx="3500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я   т   а    ч   о   к</a:t>
            </a:r>
          </a:p>
        </p:txBody>
      </p:sp>
      <p:sp>
        <p:nvSpPr>
          <p:cNvPr id="33892" name="TextBox 6"/>
          <p:cNvSpPr txBox="1">
            <a:spLocks noChangeArrowheads="1"/>
          </p:cNvSpPr>
          <p:nvPr/>
        </p:nvSpPr>
        <p:spPr bwMode="auto">
          <a:xfrm>
            <a:off x="3357563" y="1285875"/>
            <a:ext cx="4214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б   е   з    ь   я   н    а</a:t>
            </a:r>
          </a:p>
        </p:txBody>
      </p:sp>
      <p:sp>
        <p:nvSpPr>
          <p:cNvPr id="33893" name="TextBox 9"/>
          <p:cNvSpPr txBox="1">
            <a:spLocks noChangeArrowheads="1"/>
          </p:cNvSpPr>
          <p:nvPr/>
        </p:nvSpPr>
        <p:spPr bwMode="auto">
          <a:xfrm>
            <a:off x="3357563" y="1857375"/>
            <a:ext cx="4286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е   р   е    п   а   х    а</a:t>
            </a:r>
          </a:p>
        </p:txBody>
      </p:sp>
      <p:sp>
        <p:nvSpPr>
          <p:cNvPr id="33894" name="TextBox 10"/>
          <p:cNvSpPr txBox="1">
            <a:spLocks noChangeArrowheads="1"/>
          </p:cNvSpPr>
          <p:nvPr/>
        </p:nvSpPr>
        <p:spPr bwMode="auto">
          <a:xfrm>
            <a:off x="3429000" y="2357438"/>
            <a:ext cx="2357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м   е   л   я</a:t>
            </a:r>
          </a:p>
        </p:txBody>
      </p:sp>
      <p:sp>
        <p:nvSpPr>
          <p:cNvPr id="33895" name="TextBox 11"/>
          <p:cNvSpPr txBox="1">
            <a:spLocks noChangeArrowheads="1"/>
          </p:cNvSpPr>
          <p:nvPr/>
        </p:nvSpPr>
        <p:spPr bwMode="auto">
          <a:xfrm>
            <a:off x="3357563" y="2928938"/>
            <a:ext cx="3071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а   у    г   л   и</a:t>
            </a:r>
          </a:p>
        </p:txBody>
      </p:sp>
      <p:sp>
        <p:nvSpPr>
          <p:cNvPr id="33896" name="TextBox 12"/>
          <p:cNvSpPr txBox="1">
            <a:spLocks noChangeArrowheads="1"/>
          </p:cNvSpPr>
          <p:nvPr/>
        </p:nvSpPr>
        <p:spPr bwMode="auto">
          <a:xfrm>
            <a:off x="3286125" y="3429000"/>
            <a:ext cx="1928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м   к   а</a:t>
            </a:r>
          </a:p>
        </p:txBody>
      </p:sp>
      <p:sp>
        <p:nvSpPr>
          <p:cNvPr id="33897" name="TextBox 13"/>
          <p:cNvSpPr txBox="1">
            <a:spLocks noChangeArrowheads="1"/>
          </p:cNvSpPr>
          <p:nvPr/>
        </p:nvSpPr>
        <p:spPr bwMode="auto">
          <a:xfrm>
            <a:off x="3357563" y="4000500"/>
            <a:ext cx="5072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е   б   у   р    а   ш   к   а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429000" y="4572000"/>
            <a:ext cx="3643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а   р   л   с   о   н</a:t>
            </a:r>
          </a:p>
        </p:txBody>
      </p:sp>
    </p:spTree>
    <p:custDataLst>
      <p:tags r:id="rId1"/>
    </p:custDataLst>
  </p:cSld>
  <p:clrMapOvr>
    <a:masterClrMapping/>
  </p:clrMapOvr>
  <p:transition advTm="65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6" descr="x_8c6c695f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285750"/>
            <a:ext cx="728662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880F0D4-BF18-41F7-B973-EC1CDF52E64C}" type="datetime1">
              <a:rPr lang="ru-RU" smtClean="0"/>
              <a:pPr>
                <a:defRPr/>
              </a:pPr>
              <a:t>04.06.2012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3FEEE-06D1-405C-95C1-55E76461582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71500" y="357188"/>
          <a:ext cx="8215313" cy="6143625"/>
        </p:xfrm>
        <a:graphic>
          <a:graphicData uri="http://schemas.openxmlformats.org/drawingml/2006/table">
            <a:tbl>
              <a:tblPr/>
              <a:tblGrid>
                <a:gridCol w="911225"/>
                <a:gridCol w="911225"/>
                <a:gridCol w="912813"/>
                <a:gridCol w="911225"/>
                <a:gridCol w="911225"/>
                <a:gridCol w="911225"/>
                <a:gridCol w="912812"/>
                <a:gridCol w="911225"/>
                <a:gridCol w="922338"/>
              </a:tblGrid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4688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57B13CB-A24E-4090-B5C5-22B72DC3F433}" type="datetime1">
              <a:rPr lang="ru-RU" smtClean="0"/>
              <a:pPr>
                <a:defRPr/>
              </a:pPr>
              <a:t>04.06.2012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Коровина И.Н.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12D93-686A-46DB-813C-70CF7868243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34820" name="Rectangle 1"/>
          <p:cNvSpPr>
            <a:spLocks noChangeArrowheads="1"/>
          </p:cNvSpPr>
          <p:nvPr/>
        </p:nvSpPr>
        <p:spPr bwMode="auto">
          <a:xfrm>
            <a:off x="571500" y="500063"/>
            <a:ext cx="8001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457200" algn="l"/>
              </a:tabLst>
            </a:pPr>
            <a:r>
              <a:rPr lang="ru-RU" sz="3200">
                <a:cs typeface="Times New Roman" pitchFamily="18" charset="0"/>
              </a:rPr>
              <a:t>9</a:t>
            </a:r>
            <a:r>
              <a:rPr lang="ru-RU" sz="3200" b="1">
                <a:cs typeface="Times New Roman" pitchFamily="18" charset="0"/>
              </a:rPr>
              <a:t> Добрый доктор, который 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ru-RU" sz="3200" b="1">
                <a:cs typeface="Times New Roman" pitchFamily="18" charset="0"/>
              </a:rPr>
              <a:t>лечит всех.</a:t>
            </a:r>
            <a:endParaRPr lang="ru-RU" sz="3200" b="1"/>
          </a:p>
        </p:txBody>
      </p:sp>
      <p:pic>
        <p:nvPicPr>
          <p:cNvPr id="6" name="Рисунок 5" descr="d3411190a8a41da9b337cf474765cf93_6eb4828cb2c87f21e187b31324dced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725" y="1857375"/>
            <a:ext cx="5827713" cy="437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071160dd4abeda1435cfaebf0f01077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2857500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0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preview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" y="1571625"/>
            <a:ext cx="2724150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880F0D4-BF18-41F7-B973-EC1CDF52E64C}" type="datetime1">
              <a:rPr lang="ru-RU" smtClean="0"/>
              <a:pPr>
                <a:defRPr/>
              </a:pPr>
              <a:t>04.06.2012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850C23-E74A-4440-BDBD-A4F5868A4D7F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714625" y="714375"/>
          <a:ext cx="5500688" cy="5000625"/>
        </p:xfrm>
        <a:graphic>
          <a:graphicData uri="http://schemas.openxmlformats.org/drawingml/2006/table">
            <a:tbl>
              <a:tblPr/>
              <a:tblGrid>
                <a:gridCol w="609600"/>
                <a:gridCol w="611188"/>
                <a:gridCol w="609600"/>
                <a:gridCol w="611187"/>
                <a:gridCol w="609600"/>
                <a:gridCol w="611188"/>
                <a:gridCol w="609600"/>
                <a:gridCol w="611187"/>
                <a:gridCol w="617538"/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939" name="TextBox 8"/>
          <p:cNvSpPr txBox="1">
            <a:spLocks noChangeArrowheads="1"/>
          </p:cNvSpPr>
          <p:nvPr/>
        </p:nvSpPr>
        <p:spPr bwMode="auto">
          <a:xfrm>
            <a:off x="3357563" y="714375"/>
            <a:ext cx="3500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я   т   а    ч   о   к</a:t>
            </a:r>
          </a:p>
        </p:txBody>
      </p:sp>
      <p:sp>
        <p:nvSpPr>
          <p:cNvPr id="35940" name="TextBox 6"/>
          <p:cNvSpPr txBox="1">
            <a:spLocks noChangeArrowheads="1"/>
          </p:cNvSpPr>
          <p:nvPr/>
        </p:nvSpPr>
        <p:spPr bwMode="auto">
          <a:xfrm>
            <a:off x="3357563" y="1285875"/>
            <a:ext cx="4214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б   е   з    ь   я   н    а</a:t>
            </a:r>
          </a:p>
        </p:txBody>
      </p:sp>
      <p:sp>
        <p:nvSpPr>
          <p:cNvPr id="35941" name="TextBox 9"/>
          <p:cNvSpPr txBox="1">
            <a:spLocks noChangeArrowheads="1"/>
          </p:cNvSpPr>
          <p:nvPr/>
        </p:nvSpPr>
        <p:spPr bwMode="auto">
          <a:xfrm>
            <a:off x="3357563" y="1857375"/>
            <a:ext cx="4286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е   р   е    п   а   х    а</a:t>
            </a:r>
          </a:p>
        </p:txBody>
      </p:sp>
      <p:sp>
        <p:nvSpPr>
          <p:cNvPr id="35942" name="TextBox 10"/>
          <p:cNvSpPr txBox="1">
            <a:spLocks noChangeArrowheads="1"/>
          </p:cNvSpPr>
          <p:nvPr/>
        </p:nvSpPr>
        <p:spPr bwMode="auto">
          <a:xfrm>
            <a:off x="3429000" y="2357438"/>
            <a:ext cx="2357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м   е   л   я</a:t>
            </a:r>
          </a:p>
        </p:txBody>
      </p:sp>
      <p:sp>
        <p:nvSpPr>
          <p:cNvPr id="35943" name="TextBox 11"/>
          <p:cNvSpPr txBox="1">
            <a:spLocks noChangeArrowheads="1"/>
          </p:cNvSpPr>
          <p:nvPr/>
        </p:nvSpPr>
        <p:spPr bwMode="auto">
          <a:xfrm>
            <a:off x="3357563" y="2928938"/>
            <a:ext cx="3071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а   у    г   л   и</a:t>
            </a:r>
          </a:p>
        </p:txBody>
      </p:sp>
      <p:sp>
        <p:nvSpPr>
          <p:cNvPr id="35944" name="TextBox 12"/>
          <p:cNvSpPr txBox="1">
            <a:spLocks noChangeArrowheads="1"/>
          </p:cNvSpPr>
          <p:nvPr/>
        </p:nvSpPr>
        <p:spPr bwMode="auto">
          <a:xfrm>
            <a:off x="3286125" y="3429000"/>
            <a:ext cx="1928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м   к   а</a:t>
            </a:r>
          </a:p>
        </p:txBody>
      </p:sp>
      <p:sp>
        <p:nvSpPr>
          <p:cNvPr id="35945" name="TextBox 13"/>
          <p:cNvSpPr txBox="1">
            <a:spLocks noChangeArrowheads="1"/>
          </p:cNvSpPr>
          <p:nvPr/>
        </p:nvSpPr>
        <p:spPr bwMode="auto">
          <a:xfrm>
            <a:off x="3357563" y="4000500"/>
            <a:ext cx="5072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е   б   у   р    а   ш   к   а</a:t>
            </a:r>
          </a:p>
        </p:txBody>
      </p:sp>
      <p:sp>
        <p:nvSpPr>
          <p:cNvPr id="35946" name="TextBox 14"/>
          <p:cNvSpPr txBox="1">
            <a:spLocks noChangeArrowheads="1"/>
          </p:cNvSpPr>
          <p:nvPr/>
        </p:nvSpPr>
        <p:spPr bwMode="auto">
          <a:xfrm>
            <a:off x="3429000" y="4572000"/>
            <a:ext cx="3643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а   р   л   с   о   н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357563" y="5072063"/>
            <a:ext cx="3643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й   б   о   л   и    т</a:t>
            </a:r>
          </a:p>
        </p:txBody>
      </p:sp>
    </p:spTree>
    <p:custDataLst>
      <p:tags r:id="rId1"/>
    </p:custDataLst>
  </p:cSld>
  <p:clrMapOvr>
    <a:masterClrMapping/>
  </p:clrMapOvr>
  <p:transition advTm="50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38805-1216-4187-AD89-630F82F690A4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37890" name="TextBox 5"/>
          <p:cNvSpPr txBox="1">
            <a:spLocks noChangeArrowheads="1"/>
          </p:cNvSpPr>
          <p:nvPr/>
        </p:nvSpPr>
        <p:spPr bwMode="auto">
          <a:xfrm>
            <a:off x="857250" y="571500"/>
            <a:ext cx="5429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7891" name="TextBox 6"/>
          <p:cNvSpPr txBox="1">
            <a:spLocks noChangeArrowheads="1"/>
          </p:cNvSpPr>
          <p:nvPr/>
        </p:nvSpPr>
        <p:spPr bwMode="auto">
          <a:xfrm>
            <a:off x="2357438" y="5143500"/>
            <a:ext cx="5143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 презентации использованы материалы:</a:t>
            </a:r>
          </a:p>
          <a:p>
            <a:pPr>
              <a:buFont typeface="Arial" charset="0"/>
              <a:buChar char="•"/>
            </a:pPr>
            <a:r>
              <a:rPr lang="ru-RU"/>
              <a:t> </a:t>
            </a:r>
            <a:r>
              <a:rPr lang="en-US"/>
              <a:t>http://www.yandex.ru/</a:t>
            </a:r>
            <a:endParaRPr lang="ru-RU"/>
          </a:p>
        </p:txBody>
      </p:sp>
      <p:sp>
        <p:nvSpPr>
          <p:cNvPr id="37892" name="TextBox 7"/>
          <p:cNvSpPr txBox="1">
            <a:spLocks noChangeArrowheads="1"/>
          </p:cNvSpPr>
          <p:nvPr/>
        </p:nvSpPr>
        <p:spPr bwMode="auto">
          <a:xfrm>
            <a:off x="1714500" y="2357438"/>
            <a:ext cx="6215063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Работу выполнила учитель начальных классов</a:t>
            </a:r>
          </a:p>
          <a:p>
            <a:pPr algn="ctr"/>
            <a:r>
              <a:rPr lang="ru-RU" b="1"/>
              <a:t>МОУ СОШ №9</a:t>
            </a:r>
          </a:p>
          <a:p>
            <a:pPr algn="ctr"/>
            <a:r>
              <a:rPr lang="ru-RU" b="1"/>
              <a:t> г. Сафоново Смоленской области</a:t>
            </a:r>
          </a:p>
          <a:p>
            <a:pPr algn="ctr"/>
            <a:r>
              <a:rPr lang="ru-RU" sz="2800" b="1"/>
              <a:t>Коровина Ирина Николаевна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484438" y="5805488"/>
            <a:ext cx="23352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000000"/>
                </a:solidFill>
              </a:rPr>
              <a:t>Скачано с сайта </a:t>
            </a:r>
            <a:r>
              <a:rPr lang="en-US" sz="1200">
                <a:solidFill>
                  <a:srgbClr val="000000"/>
                </a:solidFill>
                <a:hlinkClick r:id="rId2"/>
              </a:rPr>
              <a:t>www.uroki.net</a:t>
            </a:r>
            <a:endParaRPr 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500063" y="6494463"/>
            <a:ext cx="1042987" cy="363537"/>
          </a:xfrm>
        </p:spPr>
        <p:txBody>
          <a:bodyPr/>
          <a:lstStyle/>
          <a:p>
            <a:pPr>
              <a:defRPr/>
            </a:pPr>
            <a:fld id="{C66976D9-BAE3-4D5B-940F-A39ACE34B797}" type="datetime1">
              <a:rPr lang="ru-RU" smtClean="0"/>
              <a:pPr>
                <a:defRPr/>
              </a:pPr>
              <a:t>04.06.2012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553200" y="6565900"/>
            <a:ext cx="2590800" cy="292100"/>
          </a:xfrm>
        </p:spPr>
        <p:txBody>
          <a:bodyPr/>
          <a:lstStyle/>
          <a:p>
            <a:pPr>
              <a:defRPr/>
            </a:pPr>
            <a:r>
              <a:rPr lang="ru-RU" sz="1600" dirty="0" smtClean="0"/>
              <a:t>Коровина И.Н.</a:t>
            </a:r>
            <a:endParaRPr lang="ru-RU" sz="1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8C674-A7A1-4D0B-9919-4411326E941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-500063" y="40005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88950"/>
            <a:ext cx="8229600" cy="2082800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l"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Внимание: первые буквы слов уже вписаны, ответ нужно вписывать, начиная со второй буквы.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00063" y="2697163"/>
          <a:ext cx="4500562" cy="3840162"/>
        </p:xfrm>
        <a:graphic>
          <a:graphicData uri="http://schemas.openxmlformats.org/drawingml/2006/table">
            <a:tbl>
              <a:tblPr/>
              <a:tblGrid>
                <a:gridCol w="500062"/>
                <a:gridCol w="498475"/>
                <a:gridCol w="500063"/>
                <a:gridCol w="498475"/>
                <a:gridCol w="500062"/>
                <a:gridCol w="498475"/>
                <a:gridCol w="500063"/>
                <a:gridCol w="500062"/>
                <a:gridCol w="504825"/>
              </a:tblGrid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509" name="Содержимое 8" descr="d5495d84cdcct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 rot="528443">
            <a:off x="5940425" y="2292350"/>
            <a:ext cx="2760663" cy="4135438"/>
          </a:xfrm>
        </p:spPr>
      </p:pic>
    </p:spTree>
    <p:custDataLst>
      <p:tags r:id="rId1"/>
    </p:custDataLst>
  </p:cSld>
  <p:clrMapOvr>
    <a:masterClrMapping/>
  </p:clrMapOvr>
  <p:transition advTm="113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500063" y="6494463"/>
            <a:ext cx="1042987" cy="363537"/>
          </a:xfrm>
        </p:spPr>
        <p:txBody>
          <a:bodyPr/>
          <a:lstStyle/>
          <a:p>
            <a:pPr>
              <a:defRPr/>
            </a:pPr>
            <a:fld id="{C66976D9-BAE3-4D5B-940F-A39ACE34B797}" type="datetime1">
              <a:rPr lang="ru-RU" smtClean="0"/>
              <a:pPr>
                <a:defRPr/>
              </a:pPr>
              <a:t>04.06.2012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553200" y="6565900"/>
            <a:ext cx="2590800" cy="292100"/>
          </a:xfrm>
        </p:spPr>
        <p:txBody>
          <a:bodyPr/>
          <a:lstStyle/>
          <a:p>
            <a:pPr>
              <a:defRPr/>
            </a:pPr>
            <a:r>
              <a:rPr lang="ru-RU" sz="1600" dirty="0" smtClean="0"/>
              <a:t>Коровина И.Н.</a:t>
            </a:r>
            <a:endParaRPr lang="ru-RU" sz="1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0E92E-807C-4D08-B847-148E6A67046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-500063" y="40005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8" name="Рисунок 7" descr="1209221055_r-9.jpg"/>
          <p:cNvPicPr>
            <a:picLocks noChangeAspect="1"/>
          </p:cNvPicPr>
          <p:nvPr/>
        </p:nvPicPr>
        <p:blipFill>
          <a:blip r:embed="rId3"/>
          <a:srcRect l="25000" t="8333" r="10938"/>
          <a:stretch>
            <a:fillRect/>
          </a:stretch>
        </p:blipFill>
        <p:spPr bwMode="auto">
          <a:xfrm>
            <a:off x="4202113" y="1146175"/>
            <a:ext cx="4656137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Содержимое 2"/>
          <p:cNvSpPr>
            <a:spLocks noGrp="1"/>
          </p:cNvSpPr>
          <p:nvPr>
            <p:ph idx="1"/>
          </p:nvPr>
        </p:nvSpPr>
        <p:spPr>
          <a:xfrm>
            <a:off x="428625" y="357188"/>
            <a:ext cx="8429625" cy="1000125"/>
          </a:xfrm>
        </p:spPr>
        <p:txBody>
          <a:bodyPr/>
          <a:lstStyle/>
          <a:p>
            <a:pPr marL="514350" indent="-514350">
              <a:buFont typeface="Arial" charset="0"/>
              <a:buNone/>
            </a:pPr>
            <a:r>
              <a:rPr lang="ru-RU" sz="3600" b="1" smtClean="0"/>
              <a:t>1 Забавный розовый  друг Винни – Пуха.</a:t>
            </a:r>
          </a:p>
        </p:txBody>
      </p:sp>
      <p:pic>
        <p:nvPicPr>
          <p:cNvPr id="9" name="Рисунок 8" descr="36095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" y="1143000"/>
            <a:ext cx="3843338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2506f0e2bc977568d69ec8c78c457007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813" y="4429125"/>
            <a:ext cx="19002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28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Vinn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334963"/>
            <a:ext cx="657225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880F0D4-BF18-41F7-B973-EC1CDF52E64C}" type="datetime1">
              <a:rPr lang="ru-RU" smtClean="0"/>
              <a:pPr>
                <a:defRPr/>
              </a:pPr>
              <a:t>04.06.2012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CB849-DF4A-4DD9-A56D-46B323173C1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714625" y="714375"/>
          <a:ext cx="5500688" cy="5000625"/>
        </p:xfrm>
        <a:graphic>
          <a:graphicData uri="http://schemas.openxmlformats.org/drawingml/2006/table">
            <a:tbl>
              <a:tblPr/>
              <a:tblGrid>
                <a:gridCol w="609600"/>
                <a:gridCol w="611188"/>
                <a:gridCol w="609600"/>
                <a:gridCol w="611187"/>
                <a:gridCol w="609600"/>
                <a:gridCol w="611188"/>
                <a:gridCol w="609600"/>
                <a:gridCol w="611187"/>
                <a:gridCol w="617538"/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357563" y="714375"/>
            <a:ext cx="3500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я   т   а    ч   о   к</a:t>
            </a:r>
          </a:p>
        </p:txBody>
      </p:sp>
    </p:spTree>
    <p:custDataLst>
      <p:tags r:id="rId1"/>
    </p:custDataLst>
  </p:cSld>
  <p:clrMapOvr>
    <a:masterClrMapping/>
  </p:clrMapOvr>
  <p:transition advTm="57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57B13CB-A24E-4090-B5C5-22B72DC3F433}" type="datetime1">
              <a:rPr lang="ru-RU" smtClean="0"/>
              <a:pPr>
                <a:defRPr/>
              </a:pPr>
              <a:t>04.06.2012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Коровина И.Н.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C037B-2027-47B3-89DF-517933E6AD1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500063" y="500063"/>
            <a:ext cx="485775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/>
              <a:t>2   </a:t>
            </a:r>
            <a:r>
              <a:rPr lang="ru-RU" sz="4000" b="1"/>
              <a:t>Кто вместе </a:t>
            </a:r>
          </a:p>
          <a:p>
            <a:pPr algn="ctr"/>
            <a:r>
              <a:rPr lang="ru-RU" sz="4000" b="1"/>
              <a:t>с крошкой енотом </a:t>
            </a:r>
          </a:p>
          <a:p>
            <a:pPr algn="ctr"/>
            <a:r>
              <a:rPr lang="ru-RU" sz="4000" b="1"/>
              <a:t>боялся своего отражения</a:t>
            </a:r>
          </a:p>
          <a:p>
            <a:pPr algn="ctr"/>
            <a:r>
              <a:rPr lang="ru-RU" sz="4000" b="1"/>
              <a:t> в воде?</a:t>
            </a:r>
          </a:p>
        </p:txBody>
      </p:sp>
      <p:pic>
        <p:nvPicPr>
          <p:cNvPr id="6" name="Рисунок 5" descr="1244809315_153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400" y="3571875"/>
            <a:ext cx="3665538" cy="2749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5828bf99d3a4d00359dddbb7b95778c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0675" y="785813"/>
            <a:ext cx="30003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21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880F0D4-BF18-41F7-B973-EC1CDF52E64C}" type="datetime1">
              <a:rPr lang="ru-RU" smtClean="0"/>
              <a:pPr>
                <a:defRPr/>
              </a:pPr>
              <a:t>04.06.2012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0D972-66C3-4F6E-8EA9-332CDAF5AE2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714625" y="714375"/>
          <a:ext cx="5500688" cy="5000625"/>
        </p:xfrm>
        <a:graphic>
          <a:graphicData uri="http://schemas.openxmlformats.org/drawingml/2006/table">
            <a:tbl>
              <a:tblPr/>
              <a:tblGrid>
                <a:gridCol w="609600"/>
                <a:gridCol w="611188"/>
                <a:gridCol w="609600"/>
                <a:gridCol w="611187"/>
                <a:gridCol w="609600"/>
                <a:gridCol w="611188"/>
                <a:gridCol w="609600"/>
                <a:gridCol w="611187"/>
                <a:gridCol w="617538"/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602" name="TextBox 8"/>
          <p:cNvSpPr txBox="1">
            <a:spLocks noChangeArrowheads="1"/>
          </p:cNvSpPr>
          <p:nvPr/>
        </p:nvSpPr>
        <p:spPr bwMode="auto">
          <a:xfrm>
            <a:off x="3357563" y="714375"/>
            <a:ext cx="3500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я   т   а    ч   о   к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57563" y="1285875"/>
            <a:ext cx="4214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б   е   з    ь   я   н    а</a:t>
            </a:r>
          </a:p>
        </p:txBody>
      </p:sp>
      <p:pic>
        <p:nvPicPr>
          <p:cNvPr id="10" name="Рисунок 9" descr="157.jpg"/>
          <p:cNvPicPr>
            <a:picLocks noChangeAspect="1"/>
          </p:cNvPicPr>
          <p:nvPr/>
        </p:nvPicPr>
        <p:blipFill>
          <a:blip r:embed="rId3"/>
          <a:srcRect l="3876" t="2641" r="50751" b="2464"/>
          <a:stretch>
            <a:fillRect/>
          </a:stretch>
        </p:blipFill>
        <p:spPr bwMode="auto">
          <a:xfrm>
            <a:off x="357188" y="500063"/>
            <a:ext cx="2357437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9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57B13CB-A24E-4090-B5C5-22B72DC3F433}" type="datetime1">
              <a:rPr lang="ru-RU" smtClean="0"/>
              <a:pPr>
                <a:defRPr/>
              </a:pPr>
              <a:t>04.06.2012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Коровина И.Н.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EA4B1-1E22-4492-8389-25AE32B96D1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22532" name="Прямоугольник 4"/>
          <p:cNvSpPr>
            <a:spLocks noChangeArrowheads="1"/>
          </p:cNvSpPr>
          <p:nvPr/>
        </p:nvSpPr>
        <p:spPr bwMode="auto">
          <a:xfrm>
            <a:off x="571500" y="357188"/>
            <a:ext cx="38576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FontTx/>
              <a:buAutoNum type="arabicPlain" startAt="3"/>
            </a:pPr>
            <a:r>
              <a:rPr lang="ru-RU" sz="4000" b="1"/>
              <a:t>Кто вместе со львёнком пел песенку </a:t>
            </a:r>
          </a:p>
          <a:p>
            <a:pPr marL="342900" indent="-342900" algn="ctr"/>
            <a:r>
              <a:rPr lang="ru-RU" sz="4000" b="1"/>
              <a:t>« Я на солнышке лежу…»?</a:t>
            </a:r>
          </a:p>
        </p:txBody>
      </p:sp>
      <p:pic>
        <p:nvPicPr>
          <p:cNvPr id="6" name="Рисунок 5" descr="img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9138" y="1143000"/>
            <a:ext cx="4362450" cy="51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8a388a050da1a6b6b7c53322e8d4a75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57425" y="4346575"/>
            <a:ext cx="2243138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24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p_f.jpg"/>
          <p:cNvPicPr>
            <a:picLocks noChangeAspect="1"/>
          </p:cNvPicPr>
          <p:nvPr/>
        </p:nvPicPr>
        <p:blipFill>
          <a:blip r:embed="rId3"/>
          <a:srcRect r="18056"/>
          <a:stretch>
            <a:fillRect/>
          </a:stretch>
        </p:blipFill>
        <p:spPr bwMode="auto">
          <a:xfrm rot="905920">
            <a:off x="571500" y="1536700"/>
            <a:ext cx="28098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880F0D4-BF18-41F7-B973-EC1CDF52E64C}" type="datetime1">
              <a:rPr lang="ru-RU" smtClean="0"/>
              <a:pPr>
                <a:defRPr/>
              </a:pPr>
              <a:t>04.06.2012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35F2AA-971B-46D9-8128-0A7DB099C01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714625" y="714375"/>
          <a:ext cx="5500688" cy="5000625"/>
        </p:xfrm>
        <a:graphic>
          <a:graphicData uri="http://schemas.openxmlformats.org/drawingml/2006/table">
            <a:tbl>
              <a:tblPr/>
              <a:tblGrid>
                <a:gridCol w="609600"/>
                <a:gridCol w="611188"/>
                <a:gridCol w="609600"/>
                <a:gridCol w="611187"/>
                <a:gridCol w="609600"/>
                <a:gridCol w="611188"/>
                <a:gridCol w="609600"/>
                <a:gridCol w="611187"/>
                <a:gridCol w="617538"/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651" name="TextBox 8"/>
          <p:cNvSpPr txBox="1">
            <a:spLocks noChangeArrowheads="1"/>
          </p:cNvSpPr>
          <p:nvPr/>
        </p:nvSpPr>
        <p:spPr bwMode="auto">
          <a:xfrm>
            <a:off x="3357563" y="714375"/>
            <a:ext cx="3500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я   т   а    ч   о   к</a:t>
            </a:r>
          </a:p>
        </p:txBody>
      </p:sp>
      <p:sp>
        <p:nvSpPr>
          <p:cNvPr id="23652" name="TextBox 6"/>
          <p:cNvSpPr txBox="1">
            <a:spLocks noChangeArrowheads="1"/>
          </p:cNvSpPr>
          <p:nvPr/>
        </p:nvSpPr>
        <p:spPr bwMode="auto">
          <a:xfrm>
            <a:off x="3357563" y="1285875"/>
            <a:ext cx="4214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б   е   з    ь   я   н    а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57563" y="1857375"/>
            <a:ext cx="4286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е   р   е    п   а   х    а</a:t>
            </a:r>
          </a:p>
        </p:txBody>
      </p:sp>
    </p:spTree>
    <p:custDataLst>
      <p:tags r:id="rId1"/>
    </p:custDataLst>
  </p:cSld>
  <p:clrMapOvr>
    <a:masterClrMapping/>
  </p:clrMapOvr>
  <p:transition advTm="61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4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2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3.2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"/>
</p:tagLst>
</file>

<file path=ppt/theme/theme1.xml><?xml version="1.0" encoding="utf-8"?>
<a:theme xmlns:a="http://schemas.openxmlformats.org/drawingml/2006/main" name="Праздник детский 2">
  <a:themeElements>
    <a:clrScheme name="Другая 49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детский 2</Template>
  <TotalTime>200</TotalTime>
  <Words>658</Words>
  <Application>Microsoft Office PowerPoint</Application>
  <PresentationFormat>Экран (4:3)</PresentationFormat>
  <Paragraphs>414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Праздник детский 2</vt:lpstr>
      <vt:lpstr>Отгадай кроссворд «Герои мультфильмов и сказок»</vt:lpstr>
      <vt:lpstr>Слайд 2</vt:lpstr>
      <vt:lpstr>Внимание: первые буквы слов уже вписаны, ответ нужно вписывать, начиная со второй буквы.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Внеклассное мероприятие с презентацией для начальной школы на тему: "Отгадай кроссворд «Герои мультфильмов и сказок»"</dc:title>
  <dc:subject>Сценарий школьного праздника</dc:subject>
  <dc:creator>Коровина Ирина Николаевна</dc:creator>
  <cp:keywords>сценарий, праздник, школа, внеклассное мероприятие, кроссворд, викторина, презентация</cp:keywords>
  <dc:description>http://www.uroki.net</dc:description>
  <cp:lastModifiedBy>SAM</cp:lastModifiedBy>
  <cp:revision>24</cp:revision>
  <dcterms:created xsi:type="dcterms:W3CDTF">2010-03-30T14:15:32Z</dcterms:created>
  <dcterms:modified xsi:type="dcterms:W3CDTF">2012-06-04T08:10:03Z</dcterms:modified>
  <cp:category>Для учителя начальных классов, Сценарии школьных праздников</cp:category>
</cp:coreProperties>
</file>