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0" r:id="rId2"/>
    <p:sldId id="261" r:id="rId3"/>
    <p:sldId id="257" r:id="rId4"/>
    <p:sldId id="262" r:id="rId5"/>
    <p:sldId id="267" r:id="rId6"/>
    <p:sldId id="263" r:id="rId7"/>
    <p:sldId id="268" r:id="rId8"/>
    <p:sldId id="264" r:id="rId9"/>
    <p:sldId id="259" r:id="rId10"/>
    <p:sldId id="260" r:id="rId11"/>
    <p:sldId id="265" r:id="rId12"/>
    <p:sldId id="266" r:id="rId13"/>
    <p:sldId id="269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E1EC4"/>
    <a:srgbClr val="AFE7EF"/>
    <a:srgbClr val="CD9CCE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2838BEF-8BB2-4498-84A7-C5851F593DF1}" styleName="Средний стиль 4 -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16D9F66E-5EB9-4882-86FB-DCBF35E3C3E4}" styleName="Средний стиль 4 -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985A60-6AC6-4660-A0C5-BE5CE1EC3882}" type="datetimeFigureOut">
              <a:rPr lang="ru-RU" smtClean="0"/>
              <a:pPr/>
              <a:t>28.05.2010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5AA42E-C38C-4F6B-85D2-D42FE16DC5E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985A60-6AC6-4660-A0C5-BE5CE1EC3882}" type="datetimeFigureOut">
              <a:rPr lang="ru-RU" smtClean="0"/>
              <a:pPr/>
              <a:t>28.05.2010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5AA42E-C38C-4F6B-85D2-D42FE16DC5E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985A60-6AC6-4660-A0C5-BE5CE1EC3882}" type="datetimeFigureOut">
              <a:rPr lang="ru-RU" smtClean="0"/>
              <a:pPr/>
              <a:t>28.05.2010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5AA42E-C38C-4F6B-85D2-D42FE16DC5E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985A60-6AC6-4660-A0C5-BE5CE1EC3882}" type="datetimeFigureOut">
              <a:rPr lang="ru-RU" smtClean="0"/>
              <a:pPr/>
              <a:t>28.05.2010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5AA42E-C38C-4F6B-85D2-D42FE16DC5E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985A60-6AC6-4660-A0C5-BE5CE1EC3882}" type="datetimeFigureOut">
              <a:rPr lang="ru-RU" smtClean="0"/>
              <a:pPr/>
              <a:t>28.05.2010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5AA42E-C38C-4F6B-85D2-D42FE16DC5E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985A60-6AC6-4660-A0C5-BE5CE1EC3882}" type="datetimeFigureOut">
              <a:rPr lang="ru-RU" smtClean="0"/>
              <a:pPr/>
              <a:t>28.05.2010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5AA42E-C38C-4F6B-85D2-D42FE16DC5E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985A60-6AC6-4660-A0C5-BE5CE1EC3882}" type="datetimeFigureOut">
              <a:rPr lang="ru-RU" smtClean="0"/>
              <a:pPr/>
              <a:t>28.05.2010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5AA42E-C38C-4F6B-85D2-D42FE16DC5E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985A60-6AC6-4660-A0C5-BE5CE1EC3882}" type="datetimeFigureOut">
              <a:rPr lang="ru-RU" smtClean="0"/>
              <a:pPr/>
              <a:t>28.05.2010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5AA42E-C38C-4F6B-85D2-D42FE16DC5E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985A60-6AC6-4660-A0C5-BE5CE1EC3882}" type="datetimeFigureOut">
              <a:rPr lang="ru-RU" smtClean="0"/>
              <a:pPr/>
              <a:t>28.05.2010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5AA42E-C38C-4F6B-85D2-D42FE16DC5E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985A60-6AC6-4660-A0C5-BE5CE1EC3882}" type="datetimeFigureOut">
              <a:rPr lang="ru-RU" smtClean="0"/>
              <a:pPr/>
              <a:t>28.05.2010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5AA42E-C38C-4F6B-85D2-D42FE16DC5E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985A60-6AC6-4660-A0C5-BE5CE1EC3882}" type="datetimeFigureOut">
              <a:rPr lang="ru-RU" smtClean="0"/>
              <a:pPr/>
              <a:t>28.05.2010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5AA42E-C38C-4F6B-85D2-D42FE16DC5E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985A60-6AC6-4660-A0C5-BE5CE1EC3882}" type="datetimeFigureOut">
              <a:rPr lang="ru-RU" smtClean="0"/>
              <a:pPr/>
              <a:t>28.05.2010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5AA42E-C38C-4F6B-85D2-D42FE16DC5E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gif"/><Relationship Id="rId4" Type="http://schemas.openxmlformats.org/officeDocument/2006/relationships/image" Target="../media/image4.gif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3D4A8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4313" y="214290"/>
            <a:ext cx="8572529" cy="424731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Урок математики в 4 классе</a:t>
            </a:r>
          </a:p>
          <a:p>
            <a:pPr algn="ctr"/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«Решение задач алгебраическим и арифметическим способом»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71472" y="6143644"/>
            <a:ext cx="819685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000" b="1" i="1" dirty="0" smtClean="0">
                <a:solidFill>
                  <a:srgbClr val="002060"/>
                </a:solidFill>
              </a:rPr>
              <a:t>Учитель начальных классов МОУ СОШ № 5 г.о. Кохма Ивановской обл.</a:t>
            </a:r>
          </a:p>
          <a:p>
            <a:pPr algn="ctr"/>
            <a:r>
              <a:rPr lang="ru-RU" sz="2400" b="1" i="1" dirty="0" smtClean="0">
                <a:solidFill>
                  <a:srgbClr val="002060"/>
                </a:solidFill>
              </a:rPr>
              <a:t>Щапова Наталия Станиславовна</a:t>
            </a:r>
            <a:endParaRPr lang="ru-RU" sz="2400" b="1" i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FE7E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Documents and Settings\Щаповы\Рабочий стол\анимация\f25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14876" y="285728"/>
            <a:ext cx="3505219" cy="1857387"/>
          </a:xfrm>
          <a:prstGeom prst="rect">
            <a:avLst/>
          </a:prstGeom>
          <a:noFill/>
        </p:spPr>
      </p:pic>
      <p:pic>
        <p:nvPicPr>
          <p:cNvPr id="5123" name="Picture 3" descr="C:\Documents and Settings\Щаповы\Рабочий стол\анимация\f6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57224" y="357167"/>
            <a:ext cx="3214710" cy="1714512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642910" y="2928934"/>
            <a:ext cx="785818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cs typeface="Times New Roman" pitchFamily="18" charset="0"/>
              </a:rPr>
              <a:t>Масса двух рыб составляла 11 кг. Найдите массу каждой рыбы, если одна из них легче другой на 3 кг.</a:t>
            </a:r>
            <a:endParaRPr lang="ru-RU" sz="4800" b="1" dirty="0"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FE7E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Rectangle 3"/>
          <p:cNvSpPr>
            <a:spLocks noChangeArrowheads="1"/>
          </p:cNvSpPr>
          <p:nvPr/>
        </p:nvSpPr>
        <p:spPr bwMode="auto">
          <a:xfrm>
            <a:off x="214282" y="420130"/>
            <a:ext cx="8715436" cy="550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На  борт  корабля  было  поднято  две  бочки  с  пресной  водой  одинаковой емкости. Когда из первой было израсходовано 28 л,  а из второй </a:t>
            </a:r>
            <a:r>
              <a:rPr kumimoji="0" lang="ru-RU" sz="4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ru-RU" sz="4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45 л, то в ней осталось вдвое меньше воды, чем в первой.  Сколько было взято воды на борт корабля?</a:t>
            </a:r>
            <a:endParaRPr kumimoji="0" lang="ru-RU" sz="4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150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FE7E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571472" y="285728"/>
          <a:ext cx="8072494" cy="6215106"/>
        </p:xfrm>
        <a:graphic>
          <a:graphicData uri="http://schemas.openxmlformats.org/drawingml/2006/table">
            <a:tbl>
              <a:tblPr firstRow="1" bandRow="1">
                <a:tableStyleId>{16D9F66E-5EB9-4882-86FB-DCBF35E3C3E4}</a:tableStyleId>
              </a:tblPr>
              <a:tblGrid>
                <a:gridCol w="4000528"/>
                <a:gridCol w="4071966"/>
              </a:tblGrid>
              <a:tr h="2071702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2071702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2071702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1000101" y="785794"/>
            <a:ext cx="31432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1E1EC4"/>
                </a:solidFill>
              </a:rPr>
              <a:t>Какие способы решения задач мы повторили?</a:t>
            </a:r>
            <a:endParaRPr lang="ru-RU" b="1" dirty="0">
              <a:solidFill>
                <a:srgbClr val="1E1EC4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143504" y="928670"/>
            <a:ext cx="278608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00B050"/>
                </a:solidFill>
              </a:rPr>
              <a:t>Арифметический и алгебраический способы решения задач.</a:t>
            </a:r>
            <a:endParaRPr lang="ru-RU" b="1" dirty="0">
              <a:solidFill>
                <a:srgbClr val="00B05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14348" y="2728737"/>
            <a:ext cx="350046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1E1EC4"/>
                </a:solidFill>
              </a:rPr>
              <a:t>Объясните, в чем отличие арифметического способа решения задач от алгебраического?</a:t>
            </a:r>
            <a:endParaRPr lang="ru-RU" b="1" dirty="0">
              <a:solidFill>
                <a:srgbClr val="1E1EC4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714876" y="2357430"/>
            <a:ext cx="3857651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00B050"/>
                </a:solidFill>
              </a:rPr>
              <a:t>Решая задачу алгебраическим способом, обозначают неизвестную величину буквой, составляют уравнение по условию задачи и решают его. </a:t>
            </a:r>
            <a:r>
              <a:rPr lang="en-US" b="1" dirty="0" smtClean="0">
                <a:solidFill>
                  <a:srgbClr val="00B050"/>
                </a:solidFill>
              </a:rPr>
              <a:t>Когда </a:t>
            </a:r>
            <a:r>
              <a:rPr lang="ru-RU" b="1" dirty="0" smtClean="0">
                <a:solidFill>
                  <a:srgbClr val="00B050"/>
                </a:solidFill>
              </a:rPr>
              <a:t>задача решается </a:t>
            </a:r>
            <a:r>
              <a:rPr lang="en-US" b="1" dirty="0" smtClean="0">
                <a:solidFill>
                  <a:srgbClr val="00B050"/>
                </a:solidFill>
              </a:rPr>
              <a:t>арифметическим </a:t>
            </a:r>
            <a:r>
              <a:rPr lang="ru-RU" b="1" dirty="0" smtClean="0">
                <a:solidFill>
                  <a:srgbClr val="00B050"/>
                </a:solidFill>
              </a:rPr>
              <a:t>способом</a:t>
            </a:r>
            <a:r>
              <a:rPr lang="en-US" b="1" dirty="0" smtClean="0">
                <a:solidFill>
                  <a:srgbClr val="00B050"/>
                </a:solidFill>
              </a:rPr>
              <a:t>, уравнение </a:t>
            </a:r>
            <a:r>
              <a:rPr lang="ru-RU" b="1" dirty="0" smtClean="0">
                <a:solidFill>
                  <a:srgbClr val="00B050"/>
                </a:solidFill>
              </a:rPr>
              <a:t>не составляют</a:t>
            </a:r>
            <a:r>
              <a:rPr lang="en-US" b="1" dirty="0" smtClean="0">
                <a:solidFill>
                  <a:srgbClr val="00B050"/>
                </a:solidFill>
              </a:rPr>
              <a:t>.</a:t>
            </a:r>
            <a:endParaRPr lang="ru-RU" b="1" dirty="0">
              <a:solidFill>
                <a:srgbClr val="00B05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14348" y="4786322"/>
            <a:ext cx="378621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1E1EC4"/>
                </a:solidFill>
              </a:rPr>
              <a:t>Арифметический способ мы фактически применяли один – способ уравнивания. </a:t>
            </a:r>
            <a:r>
              <a:rPr lang="en-US" b="1" dirty="0" smtClean="0">
                <a:solidFill>
                  <a:srgbClr val="1E1EC4"/>
                </a:solidFill>
              </a:rPr>
              <a:t>Подумайте, </a:t>
            </a:r>
            <a:r>
              <a:rPr lang="ru-RU" b="1" dirty="0" smtClean="0">
                <a:solidFill>
                  <a:srgbClr val="1E1EC4"/>
                </a:solidFill>
              </a:rPr>
              <a:t>почему он </a:t>
            </a:r>
            <a:r>
              <a:rPr lang="en-US" b="1" dirty="0" smtClean="0">
                <a:solidFill>
                  <a:srgbClr val="1E1EC4"/>
                </a:solidFill>
              </a:rPr>
              <a:t>получил </a:t>
            </a:r>
            <a:r>
              <a:rPr lang="ru-RU" b="1" dirty="0" smtClean="0">
                <a:solidFill>
                  <a:srgbClr val="1E1EC4"/>
                </a:solidFill>
              </a:rPr>
              <a:t>такое название</a:t>
            </a:r>
            <a:r>
              <a:rPr lang="en-US" b="1" dirty="0" smtClean="0">
                <a:solidFill>
                  <a:srgbClr val="1E1EC4"/>
                </a:solidFill>
              </a:rPr>
              <a:t>?</a:t>
            </a:r>
            <a:endParaRPr lang="ru-RU" b="1" dirty="0">
              <a:solidFill>
                <a:srgbClr val="1E1EC4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786314" y="4572008"/>
            <a:ext cx="371477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00B050"/>
                </a:solidFill>
              </a:rPr>
              <a:t>Способ уравнивания заключается в том, что первым шагом во всех случаях было уравнивание двух величин. Это хорошо видно, если представить условие задачи в виде схемы.</a:t>
            </a:r>
            <a:endParaRPr lang="ru-RU" b="1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4282" y="928670"/>
            <a:ext cx="7286676" cy="4401205"/>
          </a:xfrm>
          <a:prstGeom prst="rect">
            <a:avLst/>
          </a:prstGeom>
          <a:noFill/>
          <a:ln>
            <a:noFill/>
          </a:ln>
          <a:effectLst>
            <a:glow rad="101600">
              <a:schemeClr val="accent2">
                <a:satMod val="175000"/>
                <a:alpha val="40000"/>
              </a:schemeClr>
            </a:glow>
            <a:outerShdw blurRad="184150" dist="241300" dir="11520000" sx="110000" sy="110000" algn="ctr">
              <a:srgbClr val="000000">
                <a:alpha val="18000"/>
              </a:srgbClr>
            </a:outerShdw>
            <a:reflection blurRad="6350" stA="52000" endA="300" endPos="35000" dir="5400000" sy="-100000" algn="bl" rotWithShape="0"/>
          </a:effectLst>
          <a:scene3d>
            <a:camera prst="perspectiveFront" fov="5100000">
              <a:rot lat="0" lon="2100000" rev="0"/>
            </a:camera>
            <a:lightRig rig="flood" dir="t">
              <a:rot lat="0" lon="0" rev="13800000"/>
            </a:lightRig>
          </a:scene3d>
          <a:sp3d extrusionH="107950" prstMaterial="plastic">
            <a:bevelT w="82550" h="63500" prst="divot"/>
            <a:bevelB/>
          </a:sp3d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14000" b="1" spc="50" dirty="0" smtClean="0">
                <a:ln w="11430">
                  <a:solidFill>
                    <a:schemeClr val="tx1"/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j-lt"/>
                <a:cs typeface="Times New Roman" pitchFamily="18" charset="0"/>
              </a:rPr>
              <a:t>Желаю удачи!</a:t>
            </a:r>
            <a:endParaRPr lang="ru-RU" sz="14000" b="1" spc="50" dirty="0">
              <a:ln w="11430">
                <a:solidFill>
                  <a:schemeClr val="tx1"/>
                </a:solidFill>
              </a:ln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j-lt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3D4A8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16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57158" y="915115"/>
            <a:ext cx="8501122" cy="2585323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>
                  <a:solidFill>
                    <a:schemeClr val="accent1">
                      <a:lumMod val="75000"/>
                    </a:schemeClr>
                  </a:solidFill>
                </a:ln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«Всякая хорошо решённая задача доставляет умственное наслаждение».</a:t>
            </a:r>
            <a:endParaRPr lang="ru-RU" sz="5400" b="1" cap="none" spc="0" dirty="0">
              <a:ln w="11430">
                <a:solidFill>
                  <a:schemeClr val="accent1">
                    <a:lumMod val="75000"/>
                  </a:schemeClr>
                </a:solidFill>
              </a:ln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857884" y="3714752"/>
            <a:ext cx="242889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 smtClean="0">
                <a:ln>
                  <a:solidFill>
                    <a:srgbClr val="FF0000"/>
                  </a:solidFill>
                </a:ln>
                <a:solidFill>
                  <a:srgbClr val="0070C0"/>
                </a:solidFill>
              </a:rPr>
              <a:t>Г.Гессе</a:t>
            </a:r>
            <a:endParaRPr lang="ru-RU" sz="5400" b="1" dirty="0">
              <a:ln>
                <a:solidFill>
                  <a:srgbClr val="FF0000"/>
                </a:solidFill>
              </a:ln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Documents and Settings\Щаповы\Мои документы\СОХРАНИТЬ\Картинки\WIN_____\3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357158" y="5643578"/>
            <a:ext cx="87154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i="1" dirty="0" smtClean="0">
                <a:solidFill>
                  <a:srgbClr val="FFFF00"/>
                </a:solidFill>
              </a:rPr>
              <a:t>Вперёд! В «Мир математических задач»</a:t>
            </a:r>
            <a:r>
              <a:rPr lang="ru-RU" i="1" dirty="0" smtClean="0">
                <a:solidFill>
                  <a:srgbClr val="FFFF00"/>
                </a:solidFill>
              </a:rPr>
              <a:t>.</a:t>
            </a:r>
            <a:endParaRPr lang="ru-RU" i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>
            <a:alpha val="35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-32" y="285728"/>
            <a:ext cx="2500330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95 – 37</a:t>
            </a:r>
          </a:p>
          <a:p>
            <a:pPr algn="ctr"/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: 29</a:t>
            </a:r>
          </a:p>
          <a:p>
            <a:pPr algn="ctr"/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+ 90</a:t>
            </a:r>
          </a:p>
          <a:p>
            <a:pPr algn="ctr"/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: 23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214678" y="285728"/>
            <a:ext cx="2571768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28 + 32</a:t>
            </a:r>
          </a:p>
          <a:p>
            <a:pPr algn="ctr"/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: 12</a:t>
            </a:r>
          </a:p>
          <a:p>
            <a:pPr algn="ctr"/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× 17</a:t>
            </a:r>
          </a:p>
          <a:p>
            <a:pPr algn="ctr"/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+ 25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500825" y="298432"/>
            <a:ext cx="2571769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100 – 8</a:t>
            </a:r>
          </a:p>
          <a:p>
            <a:pPr algn="ctr"/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: 2</a:t>
            </a:r>
          </a:p>
          <a:p>
            <a:pPr algn="ctr">
              <a:buFontTx/>
              <a:buChar char="-"/>
            </a:pPr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45</a:t>
            </a:r>
          </a:p>
          <a:p>
            <a:pPr algn="ctr"/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× 18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857224" y="3786189"/>
            <a:ext cx="535724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66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4</a:t>
            </a:r>
            <a:endParaRPr lang="ru-RU" sz="66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718811" y="3842097"/>
            <a:ext cx="1473481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66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</a:rPr>
              <a:t>110</a:t>
            </a:r>
            <a:endParaRPr lang="ru-RU" sz="66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7328557" y="3821202"/>
            <a:ext cx="1043876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6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</a:rPr>
              <a:t>18</a:t>
            </a:r>
            <a:endParaRPr lang="ru-RU" sz="66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9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-24"/>
            <a:ext cx="9144000" cy="7140416"/>
          </a:xfrm>
          <a:prstGeom prst="rect">
            <a:avLst/>
          </a:prstGeom>
          <a:solidFill>
            <a:srgbClr val="AFE7EF"/>
          </a:solidFill>
        </p:spPr>
        <p:txBody>
          <a:bodyPr wrap="square" rtlCol="0">
            <a:spAutoFit/>
          </a:bodyPr>
          <a:lstStyle/>
          <a:p>
            <a:r>
              <a:rPr lang="ru-RU" sz="4000" b="1" dirty="0" smtClean="0"/>
              <a:t>На палубе сидят Иванов, Петров, Марков и Карпов. Их имена: Андрей, Сергей, Тимофей и Алексей. Известно:</a:t>
            </a:r>
          </a:p>
          <a:p>
            <a:r>
              <a:rPr lang="ru-RU" sz="4000" b="1" dirty="0" smtClean="0"/>
              <a:t>а) что Иванов не Алексей и не Андрей;</a:t>
            </a:r>
          </a:p>
          <a:p>
            <a:r>
              <a:rPr lang="ru-RU" sz="4000" b="1" dirty="0" smtClean="0"/>
              <a:t>б) Сергей сидит между Марковым и Тимофеем;</a:t>
            </a:r>
          </a:p>
          <a:p>
            <a:r>
              <a:rPr lang="ru-RU" sz="4000" b="1" dirty="0" smtClean="0"/>
              <a:t>в) Карпов не Сергей и не Алексей;</a:t>
            </a:r>
          </a:p>
          <a:p>
            <a:r>
              <a:rPr lang="ru-RU" sz="4000" b="1" dirty="0" smtClean="0"/>
              <a:t>г) Петров сидит между Карповым и Андреем.</a:t>
            </a:r>
          </a:p>
          <a:p>
            <a:r>
              <a:rPr lang="ru-RU" sz="4000" b="1" dirty="0" smtClean="0"/>
              <a:t>Как зовут Иванова, Петрова, Маркова и Карпова?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Щаповы\Рабочий стол\анимация\42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214290"/>
            <a:ext cx="1571635" cy="2357455"/>
          </a:xfrm>
          <a:prstGeom prst="rect">
            <a:avLst/>
          </a:prstGeom>
          <a:noFill/>
        </p:spPr>
      </p:pic>
      <p:pic>
        <p:nvPicPr>
          <p:cNvPr id="1027" name="Picture 3" descr="C:\Documents and Settings\Щаповы\Рабочий стол\анимация\172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143636" y="285728"/>
            <a:ext cx="1214446" cy="2357454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214282" y="2643182"/>
            <a:ext cx="2490938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Иванов Сергей</a:t>
            </a:r>
            <a:endParaRPr lang="ru-RU" sz="28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475926" y="2643182"/>
            <a:ext cx="2667974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Петров Алексей</a:t>
            </a:r>
            <a:endParaRPr lang="ru-RU" sz="28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pic>
        <p:nvPicPr>
          <p:cNvPr id="2" name="Picture 2" descr="H:\Documents and Settings\Пользователь\Рабочий стол\Анимашки 2\sport044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857357" y="3214686"/>
            <a:ext cx="1928825" cy="2838466"/>
          </a:xfrm>
          <a:prstGeom prst="rect">
            <a:avLst/>
          </a:prstGeom>
          <a:noFill/>
        </p:spPr>
      </p:pic>
      <p:pic>
        <p:nvPicPr>
          <p:cNvPr id="3" name="Picture 3" descr="H:\Documents and Settings\Пользователь\Рабочий стол\Анимашки2\бэби.gif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929190" y="2786058"/>
            <a:ext cx="2786082" cy="3143272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357158" y="6120490"/>
            <a:ext cx="5012271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Марков Андрей</a:t>
            </a:r>
            <a:endParaRPr lang="ru-RU" sz="28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097337" y="6120490"/>
            <a:ext cx="2832249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Карпов Тимофей</a:t>
            </a:r>
            <a:endParaRPr lang="ru-RU" sz="28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FE7E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1"/>
          <p:cNvSpPr>
            <a:spLocks noChangeArrowheads="1"/>
          </p:cNvSpPr>
          <p:nvPr/>
        </p:nvSpPr>
        <p:spPr bwMode="auto">
          <a:xfrm>
            <a:off x="428596" y="142852"/>
            <a:ext cx="8286808" cy="31700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Корабельный кок принял на борт 7 больших коробок, каждая массой 9 кг, и 5 маленьких. Какова масса маленькой </a:t>
            </a:r>
            <a:r>
              <a:rPr lang="ru-RU" sz="40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коробки</a:t>
            </a: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если масса всех </a:t>
            </a:r>
            <a:r>
              <a:rPr lang="ru-RU" sz="40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коробок</a:t>
            </a: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составила 78 кг?</a:t>
            </a:r>
            <a:endParaRPr kumimoji="0" lang="ru-RU" sz="4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778266" y="3445377"/>
            <a:ext cx="2579552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dirty="0" smtClean="0">
                <a:solidFill>
                  <a:srgbClr val="C00000"/>
                </a:solidFill>
              </a:rPr>
              <a:t>(х × 5) (кг)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2772760" y="4374071"/>
            <a:ext cx="2784737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(9 × 7) (кг)</a:t>
            </a:r>
            <a:endParaRPr kumimoji="0" lang="ru-RU" sz="44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</a:endParaRPr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2056284" y="5302765"/>
            <a:ext cx="4515980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(х × 5 + 9 × 7) (кг)</a:t>
            </a:r>
            <a:endParaRPr kumimoji="0" lang="ru-RU" sz="44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25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29" grpId="0"/>
      <p:bldP spid="3" grpId="0"/>
      <p:bldP spid="22530" grpId="0"/>
      <p:bldP spid="2253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FE7E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Rectangle 1"/>
          <p:cNvSpPr>
            <a:spLocks noChangeArrowheads="1"/>
          </p:cNvSpPr>
          <p:nvPr/>
        </p:nvSpPr>
        <p:spPr bwMode="auto">
          <a:xfrm rot="10800000" flipV="1">
            <a:off x="-2" y="-500089"/>
            <a:ext cx="9143999" cy="44012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4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На путешествие в шторм уходит времени в 3 раза больше, чем в хорошую погоду. Сколько времени займет наше путешествие в хорошую и штормовую погоду, если разница во времени составляет 12 часов?</a:t>
            </a:r>
            <a:endParaRPr kumimoji="0" lang="ru-RU" sz="4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cxnSp>
        <p:nvCxnSpPr>
          <p:cNvPr id="4" name="Прямая соединительная линия 3"/>
          <p:cNvCxnSpPr/>
          <p:nvPr/>
        </p:nvCxnSpPr>
        <p:spPr>
          <a:xfrm>
            <a:off x="642910" y="4713296"/>
            <a:ext cx="1928826" cy="1588"/>
          </a:xfrm>
          <a:prstGeom prst="line">
            <a:avLst/>
          </a:prstGeom>
          <a:ln>
            <a:headEnd type="oval" w="med" len="med"/>
            <a:tailEnd type="oval" w="med" len="med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>
            <a:off x="642910" y="5143512"/>
            <a:ext cx="1928826" cy="1588"/>
          </a:xfrm>
          <a:prstGeom prst="line">
            <a:avLst/>
          </a:prstGeom>
          <a:ln>
            <a:headEnd type="oval" w="med" len="med"/>
            <a:tailEnd type="oval" w="med" len="med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2571736" y="5143512"/>
            <a:ext cx="2000264" cy="1588"/>
          </a:xfrm>
          <a:prstGeom prst="line">
            <a:avLst/>
          </a:prstGeom>
          <a:ln>
            <a:headEnd type="oval" w="med" len="med"/>
            <a:tailEnd type="oval" w="med" len="med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>
            <a:off x="4572000" y="5143512"/>
            <a:ext cx="2071702" cy="1588"/>
          </a:xfrm>
          <a:prstGeom prst="line">
            <a:avLst/>
          </a:prstGeom>
          <a:ln>
            <a:headEnd type="oval" w="med" len="med"/>
            <a:tailEnd type="oval" w="med" len="med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sp>
        <p:nvSpPr>
          <p:cNvPr id="19" name="Левая фигурная скобка 18"/>
          <p:cNvSpPr/>
          <p:nvPr/>
        </p:nvSpPr>
        <p:spPr>
          <a:xfrm rot="16200000">
            <a:off x="4494275" y="3435285"/>
            <a:ext cx="226887" cy="4071967"/>
          </a:xfrm>
          <a:prstGeom prst="leftBrace">
            <a:avLst>
              <a:gd name="adj1" fmla="val 217319"/>
              <a:gd name="adj2" fmla="val 50000"/>
            </a:avLst>
          </a:prstGeom>
          <a:ln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 sz="6000" b="1" dirty="0"/>
          </a:p>
        </p:txBody>
      </p:sp>
      <p:sp>
        <p:nvSpPr>
          <p:cNvPr id="20" name="TextBox 19"/>
          <p:cNvSpPr txBox="1"/>
          <p:nvPr/>
        </p:nvSpPr>
        <p:spPr>
          <a:xfrm>
            <a:off x="4102834" y="5500702"/>
            <a:ext cx="104067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/>
              <a:t>12 ч</a:t>
            </a:r>
            <a:r>
              <a:rPr lang="ru-RU" dirty="0" smtClean="0"/>
              <a:t>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0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0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9" grpId="0"/>
      <p:bldP spid="19" grpId="0" animBg="1"/>
      <p:bldP spid="2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Documents and Settings\Щаповы\Мои документы\СОХРАНИТЬ\Картинки\WIN_____\NATURE_30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463</TotalTime>
  <Words>427</Words>
  <Application>Microsoft Office PowerPoint</Application>
  <PresentationFormat>Экран (4:3)</PresentationFormat>
  <Paragraphs>48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</vt:vector>
  </TitlesOfParts>
  <Company>Дом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Щаповы</dc:creator>
  <cp:lastModifiedBy>Пользователь</cp:lastModifiedBy>
  <cp:revision>45</cp:revision>
  <dcterms:created xsi:type="dcterms:W3CDTF">2009-04-02T13:03:49Z</dcterms:created>
  <dcterms:modified xsi:type="dcterms:W3CDTF">2010-05-28T06:33:09Z</dcterms:modified>
</cp:coreProperties>
</file>